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Nunito" charset="1" panose="00000000000000000000"/>
      <p:regular r:id="rId23"/>
    </p:embeddedFont>
    <p:embeddedFont>
      <p:font typeface="Schoolbell" charset="1" panose="02000000000000000000"/>
      <p:regular r:id="rId24"/>
    </p:embeddedFont>
    <p:embeddedFont>
      <p:font typeface="Nunito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8.pn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13" Target="../media/image49.png" Type="http://schemas.openxmlformats.org/officeDocument/2006/relationships/image"/><Relationship Id="rId14" Target="../media/image50.svg" Type="http://schemas.openxmlformats.org/officeDocument/2006/relationships/image"/><Relationship Id="rId15" Target="../media/image51.png" Type="http://schemas.openxmlformats.org/officeDocument/2006/relationships/image"/><Relationship Id="rId16" Target="../media/image52.svg" Type="http://schemas.openxmlformats.org/officeDocument/2006/relationships/image"/><Relationship Id="rId17" Target="../media/image8.png" Type="http://schemas.openxmlformats.org/officeDocument/2006/relationships/image"/><Relationship Id="rId18" Target="../media/image9.svg" Type="http://schemas.openxmlformats.org/officeDocument/2006/relationships/image"/><Relationship Id="rId19" Target="../media/image53.png" Type="http://schemas.openxmlformats.org/officeDocument/2006/relationships/image"/><Relationship Id="rId2" Target="../media/image25.png" Type="http://schemas.openxmlformats.org/officeDocument/2006/relationships/image"/><Relationship Id="rId20" Target="../media/image54.sv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19" Target="../media/image61.png" Type="http://schemas.openxmlformats.org/officeDocument/2006/relationships/image"/><Relationship Id="rId2" Target="../media/image25.png" Type="http://schemas.openxmlformats.org/officeDocument/2006/relationships/image"/><Relationship Id="rId20" Target="../media/image62.svg" Type="http://schemas.openxmlformats.org/officeDocument/2006/relationships/image"/><Relationship Id="rId21" Target="../media/image63.png" Type="http://schemas.openxmlformats.org/officeDocument/2006/relationships/image"/><Relationship Id="rId22" Target="../media/image64.sv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67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jpe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6410082">
            <a:off x="-3669750" y="-17841"/>
            <a:ext cx="14301857" cy="11544731"/>
          </a:xfrm>
          <a:custGeom>
            <a:avLst/>
            <a:gdLst/>
            <a:ahLst/>
            <a:cxnLst/>
            <a:rect r="r" b="b" t="t" l="l"/>
            <a:pathLst>
              <a:path h="11544731" w="14301857">
                <a:moveTo>
                  <a:pt x="0" y="0"/>
                </a:moveTo>
                <a:lnTo>
                  <a:pt x="14301857" y="0"/>
                </a:lnTo>
                <a:lnTo>
                  <a:pt x="14301857" y="11544731"/>
                </a:lnTo>
                <a:lnTo>
                  <a:pt x="0" y="11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" r="0" b="-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77980">
            <a:off x="12949072" y="-4972535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59" t="0" r="-1159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64103">
            <a:off x="8388376" y="1529637"/>
            <a:ext cx="9874121" cy="7490440"/>
          </a:xfrm>
          <a:custGeom>
            <a:avLst/>
            <a:gdLst/>
            <a:ahLst/>
            <a:cxnLst/>
            <a:rect r="r" b="b" t="t" l="l"/>
            <a:pathLst>
              <a:path h="7490440" w="9874121">
                <a:moveTo>
                  <a:pt x="9874121" y="0"/>
                </a:moveTo>
                <a:lnTo>
                  <a:pt x="0" y="0"/>
                </a:lnTo>
                <a:lnTo>
                  <a:pt x="0" y="7490440"/>
                </a:lnTo>
                <a:lnTo>
                  <a:pt x="9874121" y="7490440"/>
                </a:lnTo>
                <a:lnTo>
                  <a:pt x="987412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21" r="0" b="-2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404609">
            <a:off x="-618467" y="-147048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262013">
            <a:off x="6387990" y="2133200"/>
            <a:ext cx="1539735" cy="800662"/>
          </a:xfrm>
          <a:custGeom>
            <a:avLst/>
            <a:gdLst/>
            <a:ahLst/>
            <a:cxnLst/>
            <a:rect r="r" b="b" t="t" l="l"/>
            <a:pathLst>
              <a:path h="800662" w="1539735">
                <a:moveTo>
                  <a:pt x="0" y="0"/>
                </a:moveTo>
                <a:lnTo>
                  <a:pt x="1539735" y="0"/>
                </a:lnTo>
                <a:lnTo>
                  <a:pt x="1539735" y="800662"/>
                </a:lnTo>
                <a:lnTo>
                  <a:pt x="0" y="8006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451" r="0" b="-45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404609">
            <a:off x="15424965" y="7966018"/>
            <a:ext cx="2951922" cy="4114800"/>
          </a:xfrm>
          <a:custGeom>
            <a:avLst/>
            <a:gdLst/>
            <a:ahLst/>
            <a:cxnLst/>
            <a:rect r="r" b="b" t="t" l="l"/>
            <a:pathLst>
              <a:path h="4114800" w="2951922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01" r="0" b="-10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6077" y="7063180"/>
            <a:ext cx="2651914" cy="127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6"/>
              </a:lnSpc>
            </a:pPr>
            <a:r>
              <a:rPr lang="en-US" sz="1998" spc="521">
                <a:solidFill>
                  <a:srgbClr val="0270B9"/>
                </a:solidFill>
                <a:latin typeface="Nunito"/>
                <a:ea typeface="Nunito"/>
                <a:cs typeface="Nunito"/>
                <a:sym typeface="Nunito"/>
              </a:rPr>
              <a:t>Juan Araneda </a:t>
            </a:r>
          </a:p>
          <a:p>
            <a:pPr algn="l">
              <a:lnSpc>
                <a:spcPts val="3156"/>
              </a:lnSpc>
            </a:pPr>
            <a:r>
              <a:rPr lang="en-US" sz="1998" spc="521">
                <a:solidFill>
                  <a:srgbClr val="0270B9"/>
                </a:solidFill>
                <a:latin typeface="Nunito"/>
                <a:ea typeface="Nunito"/>
                <a:cs typeface="Nunito"/>
                <a:sym typeface="Nunito"/>
              </a:rPr>
              <a:t>Ana González </a:t>
            </a:r>
          </a:p>
          <a:p>
            <a:pPr algn="l">
              <a:lnSpc>
                <a:spcPts val="3156"/>
              </a:lnSpc>
            </a:pPr>
            <a:r>
              <a:rPr lang="en-US" sz="1998" spc="521">
                <a:solidFill>
                  <a:srgbClr val="0270B9"/>
                </a:solidFill>
                <a:latin typeface="Nunito"/>
                <a:ea typeface="Nunito"/>
                <a:cs typeface="Nunito"/>
                <a:sym typeface="Nunito"/>
              </a:rPr>
              <a:t>Pedro Guzmán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6906" y="5678326"/>
            <a:ext cx="8176555" cy="48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2"/>
              </a:lnSpc>
            </a:pPr>
            <a:r>
              <a:rPr lang="en-US" sz="2146" spc="560">
                <a:solidFill>
                  <a:srgbClr val="0270B9"/>
                </a:solidFill>
                <a:latin typeface="Nunito"/>
                <a:ea typeface="Nunito"/>
                <a:cs typeface="Nunito"/>
                <a:sym typeface="Nunito"/>
              </a:rPr>
              <a:t>Plataforma de diagnóstico asistido por 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40466" y="7044130"/>
            <a:ext cx="2524233" cy="159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1902" spc="496">
                <a:solidFill>
                  <a:srgbClr val="0270B9"/>
                </a:solidFill>
                <a:latin typeface="Nunito"/>
                <a:ea typeface="Nunito"/>
                <a:cs typeface="Nunito"/>
                <a:sym typeface="Nunito"/>
              </a:rPr>
              <a:t>Profesor guía:</a:t>
            </a:r>
          </a:p>
          <a:p>
            <a:pPr algn="l">
              <a:lnSpc>
                <a:spcPts val="3004"/>
              </a:lnSpc>
            </a:pPr>
            <a:r>
              <a:rPr lang="en-US" sz="1902" spc="496">
                <a:solidFill>
                  <a:srgbClr val="0270B9"/>
                </a:solidFill>
                <a:latin typeface="Nunito"/>
                <a:ea typeface="Nunito"/>
                <a:cs typeface="Nunito"/>
                <a:sym typeface="Nunito"/>
              </a:rPr>
              <a:t>Jorge Gomez F</a:t>
            </a:r>
          </a:p>
          <a:p>
            <a:pPr algn="l">
              <a:lnSpc>
                <a:spcPts val="3004"/>
              </a:lnSpc>
            </a:pPr>
            <a:r>
              <a:rPr lang="en-US" sz="1902" spc="496">
                <a:solidFill>
                  <a:srgbClr val="0270B9"/>
                </a:solidFill>
                <a:latin typeface="Nunito"/>
                <a:ea typeface="Nunito"/>
                <a:cs typeface="Nunito"/>
                <a:sym typeface="Nunito"/>
              </a:rPr>
              <a:t>Sección: 006V</a:t>
            </a:r>
          </a:p>
          <a:p>
            <a:pPr algn="l">
              <a:lnSpc>
                <a:spcPts val="3004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2533532"/>
            <a:ext cx="8823461" cy="3177924"/>
            <a:chOff x="0" y="0"/>
            <a:chExt cx="11764615" cy="42372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64645" cy="4237228"/>
            </a:xfrm>
            <a:custGeom>
              <a:avLst/>
              <a:gdLst/>
              <a:ahLst/>
              <a:cxnLst/>
              <a:rect r="r" b="b" t="t" l="l"/>
              <a:pathLst>
                <a:path h="4237228" w="11764645">
                  <a:moveTo>
                    <a:pt x="0" y="0"/>
                  </a:moveTo>
                  <a:lnTo>
                    <a:pt x="11764645" y="0"/>
                  </a:lnTo>
                  <a:lnTo>
                    <a:pt x="11764645" y="4237228"/>
                  </a:lnTo>
                  <a:lnTo>
                    <a:pt x="0" y="4237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88824" r="0" b="-8882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710328" y="-544989"/>
            <a:ext cx="6717951" cy="2161308"/>
            <a:chOff x="0" y="0"/>
            <a:chExt cx="8957268" cy="28817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57310" cy="2881757"/>
            </a:xfrm>
            <a:custGeom>
              <a:avLst/>
              <a:gdLst/>
              <a:ahLst/>
              <a:cxnLst/>
              <a:rect r="r" b="b" t="t" l="l"/>
              <a:pathLst>
                <a:path h="2881757" w="8957310">
                  <a:moveTo>
                    <a:pt x="0" y="0"/>
                  </a:moveTo>
                  <a:lnTo>
                    <a:pt x="8957310" y="0"/>
                  </a:lnTo>
                  <a:lnTo>
                    <a:pt x="8957310" y="2881757"/>
                  </a:lnTo>
                  <a:lnTo>
                    <a:pt x="0" y="2881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575936" y="1368709"/>
            <a:ext cx="8152305" cy="8152305"/>
            <a:chOff x="0" y="0"/>
            <a:chExt cx="10869740" cy="108697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869803" cy="10869803"/>
            </a:xfrm>
            <a:custGeom>
              <a:avLst/>
              <a:gdLst/>
              <a:ahLst/>
              <a:cxnLst/>
              <a:rect r="r" b="b" t="t" l="l"/>
              <a:pathLst>
                <a:path h="10869803" w="10869803">
                  <a:moveTo>
                    <a:pt x="0" y="0"/>
                  </a:moveTo>
                  <a:lnTo>
                    <a:pt x="10869803" y="0"/>
                  </a:lnTo>
                  <a:lnTo>
                    <a:pt x="10869803" y="10869803"/>
                  </a:lnTo>
                  <a:lnTo>
                    <a:pt x="0" y="10869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715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0198542">
            <a:off x="-549433" y="6593276"/>
            <a:ext cx="21313866" cy="17204958"/>
          </a:xfrm>
          <a:custGeom>
            <a:avLst/>
            <a:gdLst/>
            <a:ahLst/>
            <a:cxnLst/>
            <a:rect r="r" b="b" t="t" l="l"/>
            <a:pathLst>
              <a:path h="17204958" w="21313866">
                <a:moveTo>
                  <a:pt x="0" y="0"/>
                </a:moveTo>
                <a:lnTo>
                  <a:pt x="21313866" y="0"/>
                </a:lnTo>
                <a:lnTo>
                  <a:pt x="21313866" y="17204958"/>
                </a:lnTo>
                <a:lnTo>
                  <a:pt x="0" y="1720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" r="0" b="-1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198542">
            <a:off x="-2279207" y="-13431177"/>
            <a:ext cx="21313866" cy="17204958"/>
          </a:xfrm>
          <a:custGeom>
            <a:avLst/>
            <a:gdLst/>
            <a:ahLst/>
            <a:cxnLst/>
            <a:rect r="r" b="b" t="t" l="l"/>
            <a:pathLst>
              <a:path h="17204958" w="21313866">
                <a:moveTo>
                  <a:pt x="0" y="0"/>
                </a:moveTo>
                <a:lnTo>
                  <a:pt x="21313866" y="0"/>
                </a:lnTo>
                <a:lnTo>
                  <a:pt x="21313866" y="17204958"/>
                </a:lnTo>
                <a:lnTo>
                  <a:pt x="0" y="1720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2" r="0" b="-1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04609">
            <a:off x="15839680" y="-1474464"/>
            <a:ext cx="3912972" cy="5454445"/>
          </a:xfrm>
          <a:custGeom>
            <a:avLst/>
            <a:gdLst/>
            <a:ahLst/>
            <a:cxnLst/>
            <a:rect r="r" b="b" t="t" l="l"/>
            <a:pathLst>
              <a:path h="5454445" w="3912972">
                <a:moveTo>
                  <a:pt x="0" y="0"/>
                </a:moveTo>
                <a:lnTo>
                  <a:pt x="3912972" y="0"/>
                </a:lnTo>
                <a:lnTo>
                  <a:pt x="3912972" y="5454445"/>
                </a:lnTo>
                <a:lnTo>
                  <a:pt x="0" y="5454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" r="0" b="-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45918">
            <a:off x="-1389288" y="6832336"/>
            <a:ext cx="3480731" cy="4851928"/>
          </a:xfrm>
          <a:custGeom>
            <a:avLst/>
            <a:gdLst/>
            <a:ahLst/>
            <a:cxnLst/>
            <a:rect r="r" b="b" t="t" l="l"/>
            <a:pathLst>
              <a:path h="4851928" w="3480731">
                <a:moveTo>
                  <a:pt x="0" y="0"/>
                </a:moveTo>
                <a:lnTo>
                  <a:pt x="3480731" y="0"/>
                </a:lnTo>
                <a:lnTo>
                  <a:pt x="3480731" y="4851928"/>
                </a:lnTo>
                <a:lnTo>
                  <a:pt x="0" y="4851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" t="0" r="-1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50571" y="-57150"/>
            <a:ext cx="5586859" cy="135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Arquitectura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1582" y="1393836"/>
            <a:ext cx="14566138" cy="8587267"/>
            <a:chOff x="0" y="0"/>
            <a:chExt cx="19421517" cy="114496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421475" cy="11449685"/>
            </a:xfrm>
            <a:custGeom>
              <a:avLst/>
              <a:gdLst/>
              <a:ahLst/>
              <a:cxnLst/>
              <a:rect r="r" b="b" t="t" l="l"/>
              <a:pathLst>
                <a:path h="11449685" w="19421475">
                  <a:moveTo>
                    <a:pt x="0" y="0"/>
                  </a:moveTo>
                  <a:lnTo>
                    <a:pt x="19421475" y="0"/>
                  </a:lnTo>
                  <a:lnTo>
                    <a:pt x="19421475" y="11449685"/>
                  </a:lnTo>
                  <a:lnTo>
                    <a:pt x="0" y="11449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541" r="0" b="-6541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6166858">
            <a:off x="5888549" y="-1807198"/>
            <a:ext cx="12839835" cy="13901396"/>
          </a:xfrm>
          <a:custGeom>
            <a:avLst/>
            <a:gdLst/>
            <a:ahLst/>
            <a:cxnLst/>
            <a:rect r="r" b="b" t="t" l="l"/>
            <a:pathLst>
              <a:path h="13901396" w="12839835">
                <a:moveTo>
                  <a:pt x="0" y="0"/>
                </a:moveTo>
                <a:lnTo>
                  <a:pt x="12839835" y="0"/>
                </a:lnTo>
                <a:lnTo>
                  <a:pt x="12839835" y="13901396"/>
                </a:lnTo>
                <a:lnTo>
                  <a:pt x="0" y="13901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30" t="0" r="-113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-965008" y="-1614472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18431">
            <a:off x="15780837" y="709033"/>
            <a:ext cx="2675838" cy="1109256"/>
          </a:xfrm>
          <a:custGeom>
            <a:avLst/>
            <a:gdLst/>
            <a:ahLst/>
            <a:cxnLst/>
            <a:rect r="r" b="b" t="t" l="l"/>
            <a:pathLst>
              <a:path h="1109256" w="2675838">
                <a:moveTo>
                  <a:pt x="0" y="0"/>
                </a:moveTo>
                <a:lnTo>
                  <a:pt x="2675838" y="0"/>
                </a:lnTo>
                <a:lnTo>
                  <a:pt x="2675838" y="1109256"/>
                </a:lnTo>
                <a:lnTo>
                  <a:pt x="0" y="110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35" t="0" r="-13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404609">
            <a:off x="17184133" y="7990948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6962" y="3085852"/>
            <a:ext cx="8647433" cy="116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2"/>
              </a:lnSpc>
            </a:pPr>
            <a:r>
              <a:rPr lang="en-US" sz="27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Se utilizará una </a:t>
            </a:r>
            <a:r>
              <a:rPr lang="en-US" sz="274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metodología ágil (Scrum).</a:t>
            </a:r>
          </a:p>
          <a:p>
            <a:pPr algn="l">
              <a:lnSpc>
                <a:spcPts val="434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36962" y="3614828"/>
            <a:ext cx="8806753" cy="387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2"/>
              </a:lnSpc>
            </a:pPr>
            <a:r>
              <a:rPr lang="en-US" sz="27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 cada sprint se planifican actividades, se ejecutan las tareas definidas en el Product Backlog, y se revisan los resultados con el equipo y los interesados. </a:t>
            </a:r>
          </a:p>
          <a:p>
            <a:pPr algn="l">
              <a:lnSpc>
                <a:spcPts val="4342"/>
              </a:lnSpc>
            </a:pPr>
            <a:r>
              <a:rPr lang="en-US" sz="27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Este enfoque asegura </a:t>
            </a:r>
            <a:r>
              <a:rPr lang="en-US" sz="274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flexibilidad, calidad y alineación con los objetivos del proyecto, adaptándose a cambios que surjan durante el desarrollo.</a:t>
            </a:r>
          </a:p>
          <a:p>
            <a:pPr algn="l">
              <a:lnSpc>
                <a:spcPts val="434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096763"/>
            <a:ext cx="5580608" cy="13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Metodología </a:t>
            </a:r>
          </a:p>
        </p:txBody>
      </p:sp>
      <p:grpSp>
        <p:nvGrpSpPr>
          <p:cNvPr name="Group 11" id="11"/>
          <p:cNvGrpSpPr/>
          <p:nvPr/>
        </p:nvGrpSpPr>
        <p:grpSpPr>
          <a:xfrm rot="-724986">
            <a:off x="72587" y="459847"/>
            <a:ext cx="8777543" cy="8777543"/>
            <a:chOff x="0" y="0"/>
            <a:chExt cx="11703391" cy="117033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03431" cy="11703431"/>
            </a:xfrm>
            <a:custGeom>
              <a:avLst/>
              <a:gdLst/>
              <a:ahLst/>
              <a:cxnLst/>
              <a:rect r="r" b="b" t="t" l="l"/>
              <a:pathLst>
                <a:path h="11703431" w="11703431">
                  <a:moveTo>
                    <a:pt x="0" y="0"/>
                  </a:moveTo>
                  <a:lnTo>
                    <a:pt x="11703431" y="0"/>
                  </a:lnTo>
                  <a:lnTo>
                    <a:pt x="11703431" y="11703431"/>
                  </a:lnTo>
                  <a:lnTo>
                    <a:pt x="0" y="1170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4959">
            <a:off x="-124309" y="-224387"/>
            <a:ext cx="18536618" cy="10735775"/>
            <a:chOff x="0" y="0"/>
            <a:chExt cx="24715491" cy="14314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15470" cy="14314424"/>
            </a:xfrm>
            <a:custGeom>
              <a:avLst/>
              <a:gdLst/>
              <a:ahLst/>
              <a:cxnLst/>
              <a:rect r="r" b="b" t="t" l="l"/>
              <a:pathLst>
                <a:path h="14314424" w="24715470">
                  <a:moveTo>
                    <a:pt x="338963" y="0"/>
                  </a:moveTo>
                  <a:lnTo>
                    <a:pt x="24715470" y="602615"/>
                  </a:lnTo>
                  <a:lnTo>
                    <a:pt x="24376507" y="14314424"/>
                  </a:lnTo>
                  <a:lnTo>
                    <a:pt x="0" y="13711810"/>
                  </a:lnTo>
                  <a:lnTo>
                    <a:pt x="338963" y="0"/>
                  </a:lnTo>
                  <a:close/>
                </a:path>
              </a:pathLst>
            </a:custGeom>
            <a:blipFill>
              <a:blip r:embed="rId2"/>
              <a:stretch>
                <a:fillRect l="0" t="-15179" r="0" b="-1517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54175">
            <a:off x="-876240" y="-4913891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59" t="0" r="-115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-2885515" y="-2176273"/>
            <a:ext cx="4134441" cy="5763160"/>
          </a:xfrm>
          <a:custGeom>
            <a:avLst/>
            <a:gdLst/>
            <a:ahLst/>
            <a:cxnLst/>
            <a:rect r="r" b="b" t="t" l="l"/>
            <a:pathLst>
              <a:path h="5763160" w="4134441">
                <a:moveTo>
                  <a:pt x="0" y="0"/>
                </a:moveTo>
                <a:lnTo>
                  <a:pt x="4134441" y="0"/>
                </a:lnTo>
                <a:lnTo>
                  <a:pt x="4134441" y="5763160"/>
                </a:lnTo>
                <a:lnTo>
                  <a:pt x="0" y="576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0" t="0" r="-3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334887">
            <a:off x="8061604" y="-2059186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644189">
            <a:off x="12237387" y="1593720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59" t="0" r="-115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435533">
            <a:off x="16220780" y="6376720"/>
            <a:ext cx="4134441" cy="5763160"/>
          </a:xfrm>
          <a:custGeom>
            <a:avLst/>
            <a:gdLst/>
            <a:ahLst/>
            <a:cxnLst/>
            <a:rect r="r" b="b" t="t" l="l"/>
            <a:pathLst>
              <a:path h="5763160" w="4134441">
                <a:moveTo>
                  <a:pt x="0" y="0"/>
                </a:moveTo>
                <a:lnTo>
                  <a:pt x="4134441" y="0"/>
                </a:lnTo>
                <a:lnTo>
                  <a:pt x="4134441" y="5763160"/>
                </a:lnTo>
                <a:lnTo>
                  <a:pt x="0" y="576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0" t="0" r="-3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86510" y="3777906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20" y="0"/>
                </a:lnTo>
                <a:lnTo>
                  <a:pt x="1650220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" r="0" b="-1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9585" y="-5709241"/>
            <a:ext cx="15588830" cy="15996241"/>
            <a:chOff x="0" y="0"/>
            <a:chExt cx="20785107" cy="213283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85074" cy="21328380"/>
            </a:xfrm>
            <a:custGeom>
              <a:avLst/>
              <a:gdLst/>
              <a:ahLst/>
              <a:cxnLst/>
              <a:rect r="r" b="b" t="t" l="l"/>
              <a:pathLst>
                <a:path h="21328380" w="20785074">
                  <a:moveTo>
                    <a:pt x="0" y="0"/>
                  </a:moveTo>
                  <a:lnTo>
                    <a:pt x="20785074" y="0"/>
                  </a:lnTo>
                  <a:lnTo>
                    <a:pt x="20785074" y="21328380"/>
                  </a:lnTo>
                  <a:lnTo>
                    <a:pt x="0" y="2132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757209" y="4422689"/>
            <a:ext cx="8036494" cy="720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0168" y="6431680"/>
            <a:ext cx="8036494" cy="720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36729" y="3720756"/>
            <a:ext cx="8036494" cy="720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50737" y="369310"/>
            <a:ext cx="5307509" cy="13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6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Cronograma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476937">
            <a:off x="8883662" y="4441567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20" y="0"/>
                </a:lnTo>
                <a:lnTo>
                  <a:pt x="1650220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" r="0" b="-1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013579" y="6488830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20" y="0"/>
                </a:lnTo>
                <a:lnTo>
                  <a:pt x="1650220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" r="0" b="-1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476937">
            <a:off x="6461814" y="3614442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20" y="0"/>
                </a:lnTo>
                <a:lnTo>
                  <a:pt x="1650220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" r="0" b="-1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4959">
            <a:off x="-124309" y="-224387"/>
            <a:ext cx="18536618" cy="10735775"/>
            <a:chOff x="0" y="0"/>
            <a:chExt cx="24715491" cy="14314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15470" cy="14314424"/>
            </a:xfrm>
            <a:custGeom>
              <a:avLst/>
              <a:gdLst/>
              <a:ahLst/>
              <a:cxnLst/>
              <a:rect r="r" b="b" t="t" l="l"/>
              <a:pathLst>
                <a:path h="14314424" w="24715470">
                  <a:moveTo>
                    <a:pt x="338963" y="0"/>
                  </a:moveTo>
                  <a:lnTo>
                    <a:pt x="24715470" y="602615"/>
                  </a:lnTo>
                  <a:lnTo>
                    <a:pt x="24376507" y="14314424"/>
                  </a:lnTo>
                  <a:lnTo>
                    <a:pt x="0" y="13711810"/>
                  </a:lnTo>
                  <a:lnTo>
                    <a:pt x="338963" y="0"/>
                  </a:lnTo>
                  <a:close/>
                </a:path>
              </a:pathLst>
            </a:custGeom>
            <a:blipFill>
              <a:blip r:embed="rId2"/>
              <a:stretch>
                <a:fillRect l="0" t="-15179" r="0" b="-1517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54175">
            <a:off x="-1657668" y="-2920483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59" t="0" r="-115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-2885515" y="-2176273"/>
            <a:ext cx="4134441" cy="5763160"/>
          </a:xfrm>
          <a:custGeom>
            <a:avLst/>
            <a:gdLst/>
            <a:ahLst/>
            <a:cxnLst/>
            <a:rect r="r" b="b" t="t" l="l"/>
            <a:pathLst>
              <a:path h="5763160" w="4134441">
                <a:moveTo>
                  <a:pt x="0" y="0"/>
                </a:moveTo>
                <a:lnTo>
                  <a:pt x="4134441" y="0"/>
                </a:lnTo>
                <a:lnTo>
                  <a:pt x="4134441" y="5763160"/>
                </a:lnTo>
                <a:lnTo>
                  <a:pt x="0" y="576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0" t="0" r="-3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334887">
            <a:off x="8061604" y="-2059186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644189">
            <a:off x="12237387" y="1593720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59" t="0" r="-115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435533">
            <a:off x="16220780" y="6376720"/>
            <a:ext cx="4134441" cy="5763160"/>
          </a:xfrm>
          <a:custGeom>
            <a:avLst/>
            <a:gdLst/>
            <a:ahLst/>
            <a:cxnLst/>
            <a:rect r="r" b="b" t="t" l="l"/>
            <a:pathLst>
              <a:path h="5763160" w="4134441">
                <a:moveTo>
                  <a:pt x="0" y="0"/>
                </a:moveTo>
                <a:lnTo>
                  <a:pt x="4134441" y="0"/>
                </a:lnTo>
                <a:lnTo>
                  <a:pt x="4134441" y="5763160"/>
                </a:lnTo>
                <a:lnTo>
                  <a:pt x="0" y="576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0" t="0" r="-3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6617" y="3782746"/>
            <a:ext cx="14899856" cy="5382573"/>
          </a:xfrm>
          <a:custGeom>
            <a:avLst/>
            <a:gdLst/>
            <a:ahLst/>
            <a:cxnLst/>
            <a:rect r="r" b="b" t="t" l="l"/>
            <a:pathLst>
              <a:path h="5382573" w="14899856">
                <a:moveTo>
                  <a:pt x="0" y="0"/>
                </a:moveTo>
                <a:lnTo>
                  <a:pt x="14899856" y="0"/>
                </a:lnTo>
                <a:lnTo>
                  <a:pt x="14899856" y="5382573"/>
                </a:lnTo>
                <a:lnTo>
                  <a:pt x="0" y="5382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11363" y="6295098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20" y="0"/>
                </a:lnTo>
                <a:lnTo>
                  <a:pt x="1650220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0" r="0" b="-1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76937">
            <a:off x="1992097" y="2306457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20" y="0"/>
                </a:lnTo>
                <a:lnTo>
                  <a:pt x="1650220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0" r="0" b="-1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361583" y="6266523"/>
            <a:ext cx="601563" cy="69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Fin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51122" y="579070"/>
            <a:ext cx="5307509" cy="13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6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Cronograma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41685" y="2538724"/>
            <a:ext cx="1733848" cy="69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4959">
            <a:off x="-124309" y="-224387"/>
            <a:ext cx="18536618" cy="10735775"/>
            <a:chOff x="0" y="0"/>
            <a:chExt cx="24715491" cy="14314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15470" cy="14314424"/>
            </a:xfrm>
            <a:custGeom>
              <a:avLst/>
              <a:gdLst/>
              <a:ahLst/>
              <a:cxnLst/>
              <a:rect r="r" b="b" t="t" l="l"/>
              <a:pathLst>
                <a:path h="14314424" w="24715470">
                  <a:moveTo>
                    <a:pt x="338963" y="0"/>
                  </a:moveTo>
                  <a:lnTo>
                    <a:pt x="24715470" y="602615"/>
                  </a:lnTo>
                  <a:lnTo>
                    <a:pt x="24376507" y="14314424"/>
                  </a:lnTo>
                  <a:lnTo>
                    <a:pt x="0" y="13711810"/>
                  </a:lnTo>
                  <a:lnTo>
                    <a:pt x="338963" y="0"/>
                  </a:lnTo>
                  <a:close/>
                </a:path>
              </a:pathLst>
            </a:custGeom>
            <a:blipFill>
              <a:blip r:embed="rId2"/>
              <a:stretch>
                <a:fillRect l="0" t="-15179" r="0" b="-1517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761647">
            <a:off x="-56891" y="-554754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61647">
            <a:off x="4246014" y="2218582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61647">
            <a:off x="8587597" y="4901894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61647">
            <a:off x="12929180" y="7585207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4801" y="1009189"/>
            <a:ext cx="1664944" cy="1684455"/>
          </a:xfrm>
          <a:custGeom>
            <a:avLst/>
            <a:gdLst/>
            <a:ahLst/>
            <a:cxnLst/>
            <a:rect r="r" b="b" t="t" l="l"/>
            <a:pathLst>
              <a:path h="1684455" w="1664944">
                <a:moveTo>
                  <a:pt x="0" y="0"/>
                </a:moveTo>
                <a:lnTo>
                  <a:pt x="1664944" y="0"/>
                </a:lnTo>
                <a:lnTo>
                  <a:pt x="1664944" y="1684455"/>
                </a:lnTo>
                <a:lnTo>
                  <a:pt x="0" y="168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9491" y="1177739"/>
            <a:ext cx="1335564" cy="1351215"/>
          </a:xfrm>
          <a:custGeom>
            <a:avLst/>
            <a:gdLst/>
            <a:ahLst/>
            <a:cxnLst/>
            <a:rect r="r" b="b" t="t" l="l"/>
            <a:pathLst>
              <a:path h="1351215" w="1335564">
                <a:moveTo>
                  <a:pt x="0" y="0"/>
                </a:moveTo>
                <a:lnTo>
                  <a:pt x="1335564" y="0"/>
                </a:lnTo>
                <a:lnTo>
                  <a:pt x="1335564" y="1351215"/>
                </a:lnTo>
                <a:lnTo>
                  <a:pt x="0" y="135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3200" y="1394221"/>
            <a:ext cx="1228146" cy="933902"/>
          </a:xfrm>
          <a:custGeom>
            <a:avLst/>
            <a:gdLst/>
            <a:ahLst/>
            <a:cxnLst/>
            <a:rect r="r" b="b" t="t" l="l"/>
            <a:pathLst>
              <a:path h="933902" w="1228146">
                <a:moveTo>
                  <a:pt x="0" y="0"/>
                </a:moveTo>
                <a:lnTo>
                  <a:pt x="1228146" y="0"/>
                </a:lnTo>
                <a:lnTo>
                  <a:pt x="1228146" y="933902"/>
                </a:lnTo>
                <a:lnTo>
                  <a:pt x="0" y="9339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461" r="0" b="-46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27415" y="2891145"/>
            <a:ext cx="1664944" cy="1684455"/>
          </a:xfrm>
          <a:custGeom>
            <a:avLst/>
            <a:gdLst/>
            <a:ahLst/>
            <a:cxnLst/>
            <a:rect r="r" b="b" t="t" l="l"/>
            <a:pathLst>
              <a:path h="1684455" w="1664944">
                <a:moveTo>
                  <a:pt x="0" y="0"/>
                </a:moveTo>
                <a:lnTo>
                  <a:pt x="1664944" y="0"/>
                </a:lnTo>
                <a:lnTo>
                  <a:pt x="1664944" y="1684455"/>
                </a:lnTo>
                <a:lnTo>
                  <a:pt x="0" y="168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92105" y="3059695"/>
            <a:ext cx="1335564" cy="1351215"/>
          </a:xfrm>
          <a:custGeom>
            <a:avLst/>
            <a:gdLst/>
            <a:ahLst/>
            <a:cxnLst/>
            <a:rect r="r" b="b" t="t" l="l"/>
            <a:pathLst>
              <a:path h="1351215" w="1335564">
                <a:moveTo>
                  <a:pt x="0" y="0"/>
                </a:moveTo>
                <a:lnTo>
                  <a:pt x="1335564" y="0"/>
                </a:lnTo>
                <a:lnTo>
                  <a:pt x="1335564" y="1351215"/>
                </a:lnTo>
                <a:lnTo>
                  <a:pt x="0" y="135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54249" y="3193522"/>
            <a:ext cx="1011276" cy="1099213"/>
          </a:xfrm>
          <a:custGeom>
            <a:avLst/>
            <a:gdLst/>
            <a:ahLst/>
            <a:cxnLst/>
            <a:rect r="r" b="b" t="t" l="l"/>
            <a:pathLst>
              <a:path h="1099213" w="1011276">
                <a:moveTo>
                  <a:pt x="0" y="0"/>
                </a:moveTo>
                <a:lnTo>
                  <a:pt x="1011276" y="0"/>
                </a:lnTo>
                <a:lnTo>
                  <a:pt x="1011276" y="1099213"/>
                </a:lnTo>
                <a:lnTo>
                  <a:pt x="0" y="1099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31" t="0" r="-13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11528" y="5384208"/>
            <a:ext cx="1664944" cy="1684455"/>
          </a:xfrm>
          <a:custGeom>
            <a:avLst/>
            <a:gdLst/>
            <a:ahLst/>
            <a:cxnLst/>
            <a:rect r="r" b="b" t="t" l="l"/>
            <a:pathLst>
              <a:path h="1684455" w="1664944">
                <a:moveTo>
                  <a:pt x="0" y="0"/>
                </a:moveTo>
                <a:lnTo>
                  <a:pt x="1664944" y="0"/>
                </a:lnTo>
                <a:lnTo>
                  <a:pt x="1664944" y="1684455"/>
                </a:lnTo>
                <a:lnTo>
                  <a:pt x="0" y="168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476218" y="5552758"/>
            <a:ext cx="1335564" cy="1351215"/>
          </a:xfrm>
          <a:custGeom>
            <a:avLst/>
            <a:gdLst/>
            <a:ahLst/>
            <a:cxnLst/>
            <a:rect r="r" b="b" t="t" l="l"/>
            <a:pathLst>
              <a:path h="1351215" w="1335564">
                <a:moveTo>
                  <a:pt x="0" y="0"/>
                </a:moveTo>
                <a:lnTo>
                  <a:pt x="1335564" y="0"/>
                </a:lnTo>
                <a:lnTo>
                  <a:pt x="1335564" y="1351215"/>
                </a:lnTo>
                <a:lnTo>
                  <a:pt x="0" y="135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40463" y="5757831"/>
            <a:ext cx="1007074" cy="956720"/>
          </a:xfrm>
          <a:custGeom>
            <a:avLst/>
            <a:gdLst/>
            <a:ahLst/>
            <a:cxnLst/>
            <a:rect r="r" b="b" t="t" l="l"/>
            <a:pathLst>
              <a:path h="956720" w="1007074">
                <a:moveTo>
                  <a:pt x="0" y="0"/>
                </a:moveTo>
                <a:lnTo>
                  <a:pt x="1007074" y="0"/>
                </a:lnTo>
                <a:lnTo>
                  <a:pt x="1007074" y="956720"/>
                </a:lnTo>
                <a:lnTo>
                  <a:pt x="0" y="9567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48" r="0" b="-14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20975" y="7573845"/>
            <a:ext cx="1664944" cy="1684455"/>
          </a:xfrm>
          <a:custGeom>
            <a:avLst/>
            <a:gdLst/>
            <a:ahLst/>
            <a:cxnLst/>
            <a:rect r="r" b="b" t="t" l="l"/>
            <a:pathLst>
              <a:path h="1684455" w="1664944">
                <a:moveTo>
                  <a:pt x="0" y="0"/>
                </a:moveTo>
                <a:lnTo>
                  <a:pt x="1664944" y="0"/>
                </a:lnTo>
                <a:lnTo>
                  <a:pt x="1664944" y="1684455"/>
                </a:lnTo>
                <a:lnTo>
                  <a:pt x="0" y="168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485665" y="7742395"/>
            <a:ext cx="1335564" cy="1351215"/>
          </a:xfrm>
          <a:custGeom>
            <a:avLst/>
            <a:gdLst/>
            <a:ahLst/>
            <a:cxnLst/>
            <a:rect r="r" b="b" t="t" l="l"/>
            <a:pathLst>
              <a:path h="1351215" w="1335564">
                <a:moveTo>
                  <a:pt x="0" y="0"/>
                </a:moveTo>
                <a:lnTo>
                  <a:pt x="1335564" y="0"/>
                </a:lnTo>
                <a:lnTo>
                  <a:pt x="1335564" y="1351215"/>
                </a:lnTo>
                <a:lnTo>
                  <a:pt x="0" y="135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8751311">
            <a:off x="-6947475" y="6135852"/>
            <a:ext cx="10509224" cy="11378097"/>
          </a:xfrm>
          <a:custGeom>
            <a:avLst/>
            <a:gdLst/>
            <a:ahLst/>
            <a:cxnLst/>
            <a:rect r="r" b="b" t="t" l="l"/>
            <a:pathLst>
              <a:path h="11378097" w="10509224">
                <a:moveTo>
                  <a:pt x="0" y="0"/>
                </a:moveTo>
                <a:lnTo>
                  <a:pt x="10509224" y="0"/>
                </a:lnTo>
                <a:lnTo>
                  <a:pt x="10509224" y="11378097"/>
                </a:lnTo>
                <a:lnTo>
                  <a:pt x="0" y="113780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1144" t="0" r="-114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059743">
            <a:off x="14613997" y="-6370370"/>
            <a:ext cx="10509224" cy="11378097"/>
          </a:xfrm>
          <a:custGeom>
            <a:avLst/>
            <a:gdLst/>
            <a:ahLst/>
            <a:cxnLst/>
            <a:rect r="r" b="b" t="t" l="l"/>
            <a:pathLst>
              <a:path h="11378097" w="10509224">
                <a:moveTo>
                  <a:pt x="0" y="0"/>
                </a:moveTo>
                <a:lnTo>
                  <a:pt x="10509224" y="0"/>
                </a:lnTo>
                <a:lnTo>
                  <a:pt x="10509224" y="11378097"/>
                </a:lnTo>
                <a:lnTo>
                  <a:pt x="0" y="113780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1144" t="0" r="-1144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10598">
            <a:off x="15643827" y="-1632817"/>
            <a:ext cx="3818698" cy="5323033"/>
          </a:xfrm>
          <a:custGeom>
            <a:avLst/>
            <a:gdLst/>
            <a:ahLst/>
            <a:cxnLst/>
            <a:rect r="r" b="b" t="t" l="l"/>
            <a:pathLst>
              <a:path h="5323033" w="3818698">
                <a:moveTo>
                  <a:pt x="0" y="0"/>
                </a:moveTo>
                <a:lnTo>
                  <a:pt x="3818698" y="0"/>
                </a:lnTo>
                <a:lnTo>
                  <a:pt x="3818698" y="5323033"/>
                </a:lnTo>
                <a:lnTo>
                  <a:pt x="0" y="53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-2" r="0" b="-2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461891" y="1335828"/>
            <a:ext cx="4467671" cy="13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6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Road Map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3858" y="2672743"/>
            <a:ext cx="8036494" cy="5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0: 27/8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4944" y="3052743"/>
            <a:ext cx="3543020" cy="425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782" indent="-180594" lvl="2">
              <a:lnSpc>
                <a:spcPts val="3744"/>
              </a:lnSpc>
              <a:buFont typeface="Arial"/>
              <a:buChar char="⚬"/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Organización del equipo.</a:t>
            </a:r>
          </a:p>
          <a:p>
            <a:pPr algn="l" marL="541782" indent="-180594" lvl="2">
              <a:lnSpc>
                <a:spcPts val="3744"/>
              </a:lnSpc>
              <a:buFont typeface="Arial"/>
              <a:buChar char="⚬"/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Preparación de herramientas.</a:t>
            </a:r>
          </a:p>
          <a:p>
            <a:pPr algn="l" marL="541782" indent="-180594" lvl="2">
              <a:lnSpc>
                <a:spcPts val="3744"/>
              </a:lnSpc>
              <a:buFont typeface="Arial"/>
              <a:buChar char="⚬"/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Preparación y Configuración de entornos de desarrollo.</a:t>
            </a:r>
          </a:p>
          <a:p>
            <a:pPr algn="l" marL="541782" indent="-180594" lvl="2">
              <a:lnSpc>
                <a:spcPts val="3744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-2062998">
            <a:off x="-1654232" y="6971652"/>
            <a:ext cx="3559300" cy="4961449"/>
          </a:xfrm>
          <a:custGeom>
            <a:avLst/>
            <a:gdLst/>
            <a:ahLst/>
            <a:cxnLst/>
            <a:rect r="r" b="b" t="t" l="l"/>
            <a:pathLst>
              <a:path h="4961449" w="3559300">
                <a:moveTo>
                  <a:pt x="0" y="0"/>
                </a:moveTo>
                <a:lnTo>
                  <a:pt x="3559300" y="0"/>
                </a:lnTo>
                <a:lnTo>
                  <a:pt x="3559300" y="4961449"/>
                </a:lnTo>
                <a:lnTo>
                  <a:pt x="0" y="496144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31" t="0" r="-31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613888" y="7896872"/>
            <a:ext cx="1079117" cy="1059783"/>
          </a:xfrm>
          <a:custGeom>
            <a:avLst/>
            <a:gdLst/>
            <a:ahLst/>
            <a:cxnLst/>
            <a:rect r="r" b="b" t="t" l="l"/>
            <a:pathLst>
              <a:path h="1059783" w="1079117">
                <a:moveTo>
                  <a:pt x="0" y="0"/>
                </a:moveTo>
                <a:lnTo>
                  <a:pt x="1079118" y="0"/>
                </a:lnTo>
                <a:lnTo>
                  <a:pt x="1079118" y="1059783"/>
                </a:lnTo>
                <a:lnTo>
                  <a:pt x="0" y="105978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797182" y="4772128"/>
            <a:ext cx="8036494" cy="5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97182" y="5232269"/>
            <a:ext cx="3386684" cy="425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1: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24/09</a:t>
            </a:r>
          </a:p>
          <a:p>
            <a:pPr algn="l" marL="541625" indent="-180542" lvl="2">
              <a:lnSpc>
                <a:spcPts val="3743"/>
              </a:lnSpc>
              <a:buFont typeface="Arial"/>
              <a:buChar char="⚬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Desarrollo inicial del sistema.</a:t>
            </a:r>
          </a:p>
          <a:p>
            <a:pPr algn="l" marL="541625" indent="-180542" lvl="2">
              <a:lnSpc>
                <a:spcPts val="3743"/>
              </a:lnSpc>
              <a:buFont typeface="Arial"/>
              <a:buChar char="⚬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Primeras funciones del modelo + backend.</a:t>
            </a:r>
          </a:p>
          <a:p>
            <a:pPr algn="l" marL="541625" indent="-180542" lvl="2">
              <a:lnSpc>
                <a:spcPts val="3743"/>
              </a:lnSpc>
              <a:buFont typeface="Arial"/>
              <a:buChar char="⚬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Entrega de documentos.</a:t>
            </a:r>
          </a:p>
          <a:p>
            <a:pPr algn="l" marL="541625" indent="-180542" lvl="2">
              <a:lnSpc>
                <a:spcPts val="3743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209898" y="4754012"/>
            <a:ext cx="5078102" cy="332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3: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 19/11</a:t>
            </a:r>
          </a:p>
          <a:p>
            <a:pPr algn="l" marL="541625" indent="-180542" lvl="2">
              <a:lnSpc>
                <a:spcPts val="3743"/>
              </a:lnSpc>
              <a:buFont typeface="Arial"/>
              <a:buChar char="⚬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Integración del modelo CNN.</a:t>
            </a:r>
          </a:p>
          <a:p>
            <a:pPr algn="l" marL="541625" indent="-180542" lvl="2">
              <a:lnSpc>
                <a:spcPts val="3743"/>
              </a:lnSpc>
              <a:buFont typeface="Arial"/>
              <a:buChar char="⚬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Mejoras al frontend.</a:t>
            </a:r>
          </a:p>
          <a:p>
            <a:pPr algn="l" marL="541625" indent="-180542" lvl="2">
              <a:lnSpc>
                <a:spcPts val="3743"/>
              </a:lnSpc>
              <a:buFont typeface="Arial"/>
              <a:buChar char="⚬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Avance del diagnóstico con IA.</a:t>
            </a:r>
          </a:p>
          <a:p>
            <a:pPr algn="l" marL="541625" indent="-180542" lvl="2">
              <a:lnSpc>
                <a:spcPts val="3743"/>
              </a:lnSpc>
              <a:buFont typeface="Arial"/>
              <a:buChar char="⚬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Preprocesamiento + API FastAPI + PostgreSQL.</a:t>
            </a:r>
          </a:p>
          <a:p>
            <a:pPr algn="l" marL="541625" indent="-180542" lvl="2">
              <a:lnSpc>
                <a:spcPts val="3743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659085" y="4393062"/>
            <a:ext cx="8036494" cy="5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2: 19/11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64251" y="7421906"/>
            <a:ext cx="3543020" cy="1923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2: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15/10</a:t>
            </a:r>
          </a:p>
          <a:p>
            <a:pPr algn="l">
              <a:lnSpc>
                <a:spcPts val="3743"/>
              </a:lnSpc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Entrenamiento y validación del modelo CNN.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4959">
            <a:off x="-124309" y="-224387"/>
            <a:ext cx="18536618" cy="10735775"/>
            <a:chOff x="0" y="0"/>
            <a:chExt cx="24715491" cy="14314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15470" cy="14314424"/>
            </a:xfrm>
            <a:custGeom>
              <a:avLst/>
              <a:gdLst/>
              <a:ahLst/>
              <a:cxnLst/>
              <a:rect r="r" b="b" t="t" l="l"/>
              <a:pathLst>
                <a:path h="14314424" w="24715470">
                  <a:moveTo>
                    <a:pt x="338963" y="0"/>
                  </a:moveTo>
                  <a:lnTo>
                    <a:pt x="24715470" y="602615"/>
                  </a:lnTo>
                  <a:lnTo>
                    <a:pt x="24376507" y="14314424"/>
                  </a:lnTo>
                  <a:lnTo>
                    <a:pt x="0" y="13711810"/>
                  </a:lnTo>
                  <a:lnTo>
                    <a:pt x="338963" y="0"/>
                  </a:lnTo>
                  <a:close/>
                </a:path>
              </a:pathLst>
            </a:custGeom>
            <a:blipFill>
              <a:blip r:embed="rId2"/>
              <a:stretch>
                <a:fillRect l="0" t="-15179" r="0" b="-1517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761647">
            <a:off x="-56891" y="-554754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61647">
            <a:off x="4246014" y="2218582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61647">
            <a:off x="8395117" y="4901894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61647">
            <a:off x="12929180" y="7585207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6" r="0" b="-4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4801" y="1009189"/>
            <a:ext cx="1664944" cy="1684455"/>
          </a:xfrm>
          <a:custGeom>
            <a:avLst/>
            <a:gdLst/>
            <a:ahLst/>
            <a:cxnLst/>
            <a:rect r="r" b="b" t="t" l="l"/>
            <a:pathLst>
              <a:path h="1684455" w="1664944">
                <a:moveTo>
                  <a:pt x="0" y="0"/>
                </a:moveTo>
                <a:lnTo>
                  <a:pt x="1664944" y="0"/>
                </a:lnTo>
                <a:lnTo>
                  <a:pt x="1664944" y="1684455"/>
                </a:lnTo>
                <a:lnTo>
                  <a:pt x="0" y="168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9491" y="1177739"/>
            <a:ext cx="1335564" cy="1351215"/>
          </a:xfrm>
          <a:custGeom>
            <a:avLst/>
            <a:gdLst/>
            <a:ahLst/>
            <a:cxnLst/>
            <a:rect r="r" b="b" t="t" l="l"/>
            <a:pathLst>
              <a:path h="1351215" w="1335564">
                <a:moveTo>
                  <a:pt x="0" y="0"/>
                </a:moveTo>
                <a:lnTo>
                  <a:pt x="1335564" y="0"/>
                </a:lnTo>
                <a:lnTo>
                  <a:pt x="1335564" y="1351215"/>
                </a:lnTo>
                <a:lnTo>
                  <a:pt x="0" y="135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27415" y="2891145"/>
            <a:ext cx="1664944" cy="1684455"/>
          </a:xfrm>
          <a:custGeom>
            <a:avLst/>
            <a:gdLst/>
            <a:ahLst/>
            <a:cxnLst/>
            <a:rect r="r" b="b" t="t" l="l"/>
            <a:pathLst>
              <a:path h="1684455" w="1664944">
                <a:moveTo>
                  <a:pt x="0" y="0"/>
                </a:moveTo>
                <a:lnTo>
                  <a:pt x="1664944" y="0"/>
                </a:lnTo>
                <a:lnTo>
                  <a:pt x="1664944" y="1684455"/>
                </a:lnTo>
                <a:lnTo>
                  <a:pt x="0" y="168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92105" y="3059695"/>
            <a:ext cx="1335564" cy="1351215"/>
          </a:xfrm>
          <a:custGeom>
            <a:avLst/>
            <a:gdLst/>
            <a:ahLst/>
            <a:cxnLst/>
            <a:rect r="r" b="b" t="t" l="l"/>
            <a:pathLst>
              <a:path h="1351215" w="1335564">
                <a:moveTo>
                  <a:pt x="0" y="0"/>
                </a:moveTo>
                <a:lnTo>
                  <a:pt x="1335564" y="0"/>
                </a:lnTo>
                <a:lnTo>
                  <a:pt x="1335564" y="1351215"/>
                </a:lnTo>
                <a:lnTo>
                  <a:pt x="0" y="135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11528" y="5384208"/>
            <a:ext cx="1664944" cy="1684455"/>
          </a:xfrm>
          <a:custGeom>
            <a:avLst/>
            <a:gdLst/>
            <a:ahLst/>
            <a:cxnLst/>
            <a:rect r="r" b="b" t="t" l="l"/>
            <a:pathLst>
              <a:path h="1684455" w="1664944">
                <a:moveTo>
                  <a:pt x="0" y="0"/>
                </a:moveTo>
                <a:lnTo>
                  <a:pt x="1664944" y="0"/>
                </a:lnTo>
                <a:lnTo>
                  <a:pt x="1664944" y="1684455"/>
                </a:lnTo>
                <a:lnTo>
                  <a:pt x="0" y="168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76218" y="5552758"/>
            <a:ext cx="1335564" cy="1351215"/>
          </a:xfrm>
          <a:custGeom>
            <a:avLst/>
            <a:gdLst/>
            <a:ahLst/>
            <a:cxnLst/>
            <a:rect r="r" b="b" t="t" l="l"/>
            <a:pathLst>
              <a:path h="1351215" w="1335564">
                <a:moveTo>
                  <a:pt x="0" y="0"/>
                </a:moveTo>
                <a:lnTo>
                  <a:pt x="1335564" y="0"/>
                </a:lnTo>
                <a:lnTo>
                  <a:pt x="1335564" y="1351215"/>
                </a:lnTo>
                <a:lnTo>
                  <a:pt x="0" y="135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20975" y="7573845"/>
            <a:ext cx="1664944" cy="1684455"/>
          </a:xfrm>
          <a:custGeom>
            <a:avLst/>
            <a:gdLst/>
            <a:ahLst/>
            <a:cxnLst/>
            <a:rect r="r" b="b" t="t" l="l"/>
            <a:pathLst>
              <a:path h="1684455" w="1664944">
                <a:moveTo>
                  <a:pt x="0" y="0"/>
                </a:moveTo>
                <a:lnTo>
                  <a:pt x="1664944" y="0"/>
                </a:lnTo>
                <a:lnTo>
                  <a:pt x="1664944" y="1684455"/>
                </a:lnTo>
                <a:lnTo>
                  <a:pt x="0" y="168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85665" y="7742395"/>
            <a:ext cx="1335564" cy="1351215"/>
          </a:xfrm>
          <a:custGeom>
            <a:avLst/>
            <a:gdLst/>
            <a:ahLst/>
            <a:cxnLst/>
            <a:rect r="r" b="b" t="t" l="l"/>
            <a:pathLst>
              <a:path h="1351215" w="1335564">
                <a:moveTo>
                  <a:pt x="0" y="0"/>
                </a:moveTo>
                <a:lnTo>
                  <a:pt x="1335564" y="0"/>
                </a:lnTo>
                <a:lnTo>
                  <a:pt x="1335564" y="1351215"/>
                </a:lnTo>
                <a:lnTo>
                  <a:pt x="0" y="135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751311">
            <a:off x="-6947475" y="6135852"/>
            <a:ext cx="10509224" cy="11378097"/>
          </a:xfrm>
          <a:custGeom>
            <a:avLst/>
            <a:gdLst/>
            <a:ahLst/>
            <a:cxnLst/>
            <a:rect r="r" b="b" t="t" l="l"/>
            <a:pathLst>
              <a:path h="11378097" w="10509224">
                <a:moveTo>
                  <a:pt x="0" y="0"/>
                </a:moveTo>
                <a:lnTo>
                  <a:pt x="10509224" y="0"/>
                </a:lnTo>
                <a:lnTo>
                  <a:pt x="10509224" y="11378097"/>
                </a:lnTo>
                <a:lnTo>
                  <a:pt x="0" y="113780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144" t="0" r="-1144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059743">
            <a:off x="14613997" y="-6370370"/>
            <a:ext cx="10509224" cy="11378097"/>
          </a:xfrm>
          <a:custGeom>
            <a:avLst/>
            <a:gdLst/>
            <a:ahLst/>
            <a:cxnLst/>
            <a:rect r="r" b="b" t="t" l="l"/>
            <a:pathLst>
              <a:path h="11378097" w="10509224">
                <a:moveTo>
                  <a:pt x="0" y="0"/>
                </a:moveTo>
                <a:lnTo>
                  <a:pt x="10509224" y="0"/>
                </a:lnTo>
                <a:lnTo>
                  <a:pt x="10509224" y="11378097"/>
                </a:lnTo>
                <a:lnTo>
                  <a:pt x="0" y="113780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144" t="0" r="-114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10598">
            <a:off x="15643827" y="-1632817"/>
            <a:ext cx="3818698" cy="5323033"/>
          </a:xfrm>
          <a:custGeom>
            <a:avLst/>
            <a:gdLst/>
            <a:ahLst/>
            <a:cxnLst/>
            <a:rect r="r" b="b" t="t" l="l"/>
            <a:pathLst>
              <a:path h="5323033" w="3818698">
                <a:moveTo>
                  <a:pt x="0" y="0"/>
                </a:moveTo>
                <a:lnTo>
                  <a:pt x="3818698" y="0"/>
                </a:lnTo>
                <a:lnTo>
                  <a:pt x="3818698" y="5323033"/>
                </a:lnTo>
                <a:lnTo>
                  <a:pt x="0" y="53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" r="0" b="-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83696" y="3864549"/>
            <a:ext cx="4527978" cy="4114800"/>
          </a:xfrm>
          <a:custGeom>
            <a:avLst/>
            <a:gdLst/>
            <a:ahLst/>
            <a:cxnLst/>
            <a:rect r="r" b="b" t="t" l="l"/>
            <a:pathLst>
              <a:path h="4114800" w="4527978">
                <a:moveTo>
                  <a:pt x="0" y="0"/>
                </a:moveTo>
                <a:lnTo>
                  <a:pt x="4527978" y="0"/>
                </a:lnTo>
                <a:lnTo>
                  <a:pt x="45279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34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65" t="0" r="-65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062998">
            <a:off x="-1654232" y="6971652"/>
            <a:ext cx="3559300" cy="4961449"/>
          </a:xfrm>
          <a:custGeom>
            <a:avLst/>
            <a:gdLst/>
            <a:ahLst/>
            <a:cxnLst/>
            <a:rect r="r" b="b" t="t" l="l"/>
            <a:pathLst>
              <a:path h="4961449" w="3559300">
                <a:moveTo>
                  <a:pt x="0" y="0"/>
                </a:moveTo>
                <a:lnTo>
                  <a:pt x="3559300" y="0"/>
                </a:lnTo>
                <a:lnTo>
                  <a:pt x="3559300" y="4961449"/>
                </a:lnTo>
                <a:lnTo>
                  <a:pt x="0" y="4961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1" t="0" r="-31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84548" y="5711152"/>
            <a:ext cx="1118905" cy="1096527"/>
          </a:xfrm>
          <a:custGeom>
            <a:avLst/>
            <a:gdLst/>
            <a:ahLst/>
            <a:cxnLst/>
            <a:rect r="r" b="b" t="t" l="l"/>
            <a:pathLst>
              <a:path h="1096527" w="1118905">
                <a:moveTo>
                  <a:pt x="0" y="0"/>
                </a:moveTo>
                <a:lnTo>
                  <a:pt x="1118904" y="0"/>
                </a:lnTo>
                <a:lnTo>
                  <a:pt x="1118904" y="1096527"/>
                </a:lnTo>
                <a:lnTo>
                  <a:pt x="0" y="109652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467335" y="3290878"/>
            <a:ext cx="985104" cy="985104"/>
          </a:xfrm>
          <a:custGeom>
            <a:avLst/>
            <a:gdLst/>
            <a:ahLst/>
            <a:cxnLst/>
            <a:rect r="r" b="b" t="t" l="l"/>
            <a:pathLst>
              <a:path h="985104" w="985104">
                <a:moveTo>
                  <a:pt x="0" y="0"/>
                </a:moveTo>
                <a:lnTo>
                  <a:pt x="985104" y="0"/>
                </a:lnTo>
                <a:lnTo>
                  <a:pt x="985104" y="985104"/>
                </a:lnTo>
                <a:lnTo>
                  <a:pt x="0" y="9851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470898" y="7742395"/>
            <a:ext cx="1365098" cy="1365098"/>
          </a:xfrm>
          <a:custGeom>
            <a:avLst/>
            <a:gdLst/>
            <a:ahLst/>
            <a:cxnLst/>
            <a:rect r="r" b="b" t="t" l="l"/>
            <a:pathLst>
              <a:path h="1365098" w="1365098">
                <a:moveTo>
                  <a:pt x="0" y="0"/>
                </a:moveTo>
                <a:lnTo>
                  <a:pt x="1365098" y="0"/>
                </a:lnTo>
                <a:lnTo>
                  <a:pt x="1365098" y="1365098"/>
                </a:lnTo>
                <a:lnTo>
                  <a:pt x="0" y="13650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92934" y="1317078"/>
            <a:ext cx="1068678" cy="1068678"/>
          </a:xfrm>
          <a:custGeom>
            <a:avLst/>
            <a:gdLst/>
            <a:ahLst/>
            <a:cxnLst/>
            <a:rect r="r" b="b" t="t" l="l"/>
            <a:pathLst>
              <a:path h="1068678" w="1068678">
                <a:moveTo>
                  <a:pt x="0" y="0"/>
                </a:moveTo>
                <a:lnTo>
                  <a:pt x="1068678" y="0"/>
                </a:lnTo>
                <a:lnTo>
                  <a:pt x="1068678" y="1068677"/>
                </a:lnTo>
                <a:lnTo>
                  <a:pt x="0" y="106867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461891" y="1335828"/>
            <a:ext cx="4467671" cy="13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6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Road Map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3858" y="2672743"/>
            <a:ext cx="2279005" cy="50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3: 26/11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254125" y="3205153"/>
            <a:ext cx="354302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ruebas, ajustes, e implementación de la retroalimentación final.</a:t>
            </a:r>
          </a:p>
          <a:p>
            <a:pPr algn="l" marL="541782" indent="-180594" lvl="2">
              <a:lnSpc>
                <a:spcPts val="3744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772183" y="5230490"/>
            <a:ext cx="3386684" cy="230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4: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30/11</a:t>
            </a:r>
          </a:p>
          <a:p>
            <a:pPr algn="l">
              <a:lnSpc>
                <a:spcPts val="3743"/>
              </a:lnSpc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Subida y prese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ntación de la versión definitiva del proyecto.</a:t>
            </a:r>
          </a:p>
          <a:p>
            <a:pPr algn="l" marL="541625" indent="-180542" lvl="2">
              <a:lnSpc>
                <a:spcPts val="3743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216191" y="5141904"/>
            <a:ext cx="5078102" cy="183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Exposición del Proyecto: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 3/12</a:t>
            </a:r>
          </a:p>
          <a:p>
            <a:pPr algn="l">
              <a:lnSpc>
                <a:spcPts val="3743"/>
              </a:lnSpc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Presentación final (oral y demostración).</a:t>
            </a:r>
          </a:p>
          <a:p>
            <a:pPr algn="l" marL="541625" indent="-180542" lvl="2">
              <a:lnSpc>
                <a:spcPts val="3743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664251" y="7421906"/>
            <a:ext cx="3543020" cy="183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Cier</a:t>
            </a: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re del proyecto: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1/12</a:t>
            </a:r>
          </a:p>
          <a:p>
            <a:pPr algn="l">
              <a:lnSpc>
                <a:spcPts val="3743"/>
              </a:lnSpc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Formalización del fin de las actividades de desarrollo.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-2371067" y="-6749718"/>
            <a:ext cx="20882446" cy="22608948"/>
          </a:xfrm>
          <a:custGeom>
            <a:avLst/>
            <a:gdLst/>
            <a:ahLst/>
            <a:cxnLst/>
            <a:rect r="r" b="b" t="t" l="l"/>
            <a:pathLst>
              <a:path h="22608948" w="20882446">
                <a:moveTo>
                  <a:pt x="0" y="0"/>
                </a:moveTo>
                <a:lnTo>
                  <a:pt x="20882446" y="0"/>
                </a:lnTo>
                <a:lnTo>
                  <a:pt x="20882446" y="22608948"/>
                </a:lnTo>
                <a:lnTo>
                  <a:pt x="0" y="2260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46" t="0" r="-114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34887">
            <a:off x="15753570" y="-1895527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4232" y="1582615"/>
            <a:ext cx="12099537" cy="69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344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La presentación de Diagnostica DOC evidencia la necesidad de contar con herramientas tecnológicas que apoyen el diagnóstico temprano de enfermedades. A través de una plataforma basada en inteligencia artificial y metodologías ágiles, el proyecto busca optimizar el análisis de imágenes médicas, reduciendo tiempos y aumentando la precisión de los resultados. </a:t>
            </a:r>
          </a:p>
          <a:p>
            <a:pPr algn="ctr">
              <a:lnSpc>
                <a:spcPts val="5446"/>
              </a:lnSpc>
            </a:pPr>
            <a:r>
              <a:rPr lang="en-US" sz="344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La propuesta integra innovación tecnológica y orientación al profesional, asegurando un desarrollo permanente y de alto impacto en el área de la salud.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404609">
            <a:off x="-447778" y="7734796"/>
            <a:ext cx="3655408" cy="5095417"/>
          </a:xfrm>
          <a:custGeom>
            <a:avLst/>
            <a:gdLst/>
            <a:ahLst/>
            <a:cxnLst/>
            <a:rect r="r" b="b" t="t" l="l"/>
            <a:pathLst>
              <a:path h="5095417" w="3655408">
                <a:moveTo>
                  <a:pt x="0" y="0"/>
                </a:moveTo>
                <a:lnTo>
                  <a:pt x="3655408" y="0"/>
                </a:lnTo>
                <a:lnTo>
                  <a:pt x="3655408" y="5095417"/>
                </a:lnTo>
                <a:lnTo>
                  <a:pt x="0" y="5095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" t="0" r="-2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86350" y="22362"/>
            <a:ext cx="4871740" cy="13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6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Conclusión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6410082">
            <a:off x="-3544984" y="72479"/>
            <a:ext cx="14301857" cy="11544731"/>
          </a:xfrm>
          <a:custGeom>
            <a:avLst/>
            <a:gdLst/>
            <a:ahLst/>
            <a:cxnLst/>
            <a:rect r="r" b="b" t="t" l="l"/>
            <a:pathLst>
              <a:path h="11544731" w="14301857">
                <a:moveTo>
                  <a:pt x="0" y="0"/>
                </a:moveTo>
                <a:lnTo>
                  <a:pt x="14301857" y="0"/>
                </a:lnTo>
                <a:lnTo>
                  <a:pt x="14301857" y="11544731"/>
                </a:lnTo>
                <a:lnTo>
                  <a:pt x="0" y="11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" r="0" b="-22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75303">
            <a:off x="7822054" y="1407697"/>
            <a:ext cx="10951191" cy="8307498"/>
          </a:xfrm>
          <a:custGeom>
            <a:avLst/>
            <a:gdLst/>
            <a:ahLst/>
            <a:cxnLst/>
            <a:rect r="r" b="b" t="t" l="l"/>
            <a:pathLst>
              <a:path h="8307498" w="10951191">
                <a:moveTo>
                  <a:pt x="10951191" y="0"/>
                </a:moveTo>
                <a:lnTo>
                  <a:pt x="0" y="0"/>
                </a:lnTo>
                <a:lnTo>
                  <a:pt x="0" y="8307498"/>
                </a:lnTo>
                <a:lnTo>
                  <a:pt x="10951191" y="8307498"/>
                </a:lnTo>
                <a:lnTo>
                  <a:pt x="1095119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5" r="0" b="-3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04609">
            <a:off x="-618467" y="-147048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62013">
            <a:off x="15861562" y="1834767"/>
            <a:ext cx="1347332" cy="700613"/>
          </a:xfrm>
          <a:custGeom>
            <a:avLst/>
            <a:gdLst/>
            <a:ahLst/>
            <a:cxnLst/>
            <a:rect r="r" b="b" t="t" l="l"/>
            <a:pathLst>
              <a:path h="700613" w="1347332">
                <a:moveTo>
                  <a:pt x="0" y="0"/>
                </a:moveTo>
                <a:lnTo>
                  <a:pt x="1347332" y="0"/>
                </a:lnTo>
                <a:lnTo>
                  <a:pt x="1347332" y="700613"/>
                </a:lnTo>
                <a:lnTo>
                  <a:pt x="0" y="700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08" r="0" b="-10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404609">
            <a:off x="16179475" y="7915433"/>
            <a:ext cx="2951922" cy="4114800"/>
          </a:xfrm>
          <a:custGeom>
            <a:avLst/>
            <a:gdLst/>
            <a:ahLst/>
            <a:cxnLst/>
            <a:rect r="r" b="b" t="t" l="l"/>
            <a:pathLst>
              <a:path h="4114800" w="2951922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1" r="0" b="-1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318431">
            <a:off x="6128355" y="1288987"/>
            <a:ext cx="2286600" cy="947900"/>
          </a:xfrm>
          <a:custGeom>
            <a:avLst/>
            <a:gdLst/>
            <a:ahLst/>
            <a:cxnLst/>
            <a:rect r="r" b="b" t="t" l="l"/>
            <a:pathLst>
              <a:path h="947900" w="2286600">
                <a:moveTo>
                  <a:pt x="0" y="0"/>
                </a:moveTo>
                <a:lnTo>
                  <a:pt x="2286600" y="0"/>
                </a:lnTo>
                <a:lnTo>
                  <a:pt x="2286600" y="947900"/>
                </a:lnTo>
                <a:lnTo>
                  <a:pt x="0" y="9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60" t="0" r="-16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1137" y="2563327"/>
            <a:ext cx="8750615" cy="487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70"/>
              </a:lnSpc>
            </a:pPr>
            <a:r>
              <a:rPr lang="en-US" sz="1521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Muchas</a:t>
            </a:r>
          </a:p>
          <a:p>
            <a:pPr algn="l">
              <a:lnSpc>
                <a:spcPts val="18870"/>
              </a:lnSpc>
            </a:pPr>
            <a:r>
              <a:rPr lang="en-US" sz="1521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Gracias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373013" y="437726"/>
            <a:ext cx="9849274" cy="9849274"/>
            <a:chOff x="0" y="0"/>
            <a:chExt cx="13132365" cy="13132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32308" cy="13132308"/>
            </a:xfrm>
            <a:custGeom>
              <a:avLst/>
              <a:gdLst/>
              <a:ahLst/>
              <a:cxnLst/>
              <a:rect r="r" b="b" t="t" l="l"/>
              <a:pathLst>
                <a:path h="13132308" w="13132308">
                  <a:moveTo>
                    <a:pt x="0" y="0"/>
                  </a:moveTo>
                  <a:lnTo>
                    <a:pt x="13132308" y="0"/>
                  </a:lnTo>
                  <a:lnTo>
                    <a:pt x="13132308" y="13132308"/>
                  </a:lnTo>
                  <a:lnTo>
                    <a:pt x="0" y="1313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60406">
            <a:off x="-3850773" y="-1212231"/>
            <a:ext cx="14858225" cy="11993842"/>
          </a:xfrm>
          <a:custGeom>
            <a:avLst/>
            <a:gdLst/>
            <a:ahLst/>
            <a:cxnLst/>
            <a:rect r="r" b="b" t="t" l="l"/>
            <a:pathLst>
              <a:path h="11993842" w="14858225">
                <a:moveTo>
                  <a:pt x="0" y="0"/>
                </a:moveTo>
                <a:lnTo>
                  <a:pt x="14858225" y="0"/>
                </a:lnTo>
                <a:lnTo>
                  <a:pt x="14858225" y="11993842"/>
                </a:lnTo>
                <a:lnTo>
                  <a:pt x="0" y="11993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9" r="0" b="-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92193">
            <a:off x="15587191" y="8373550"/>
            <a:ext cx="2026803" cy="1175546"/>
          </a:xfrm>
          <a:custGeom>
            <a:avLst/>
            <a:gdLst/>
            <a:ahLst/>
            <a:cxnLst/>
            <a:rect r="r" b="b" t="t" l="l"/>
            <a:pathLst>
              <a:path h="1175546" w="2026803">
                <a:moveTo>
                  <a:pt x="0" y="0"/>
                </a:moveTo>
                <a:lnTo>
                  <a:pt x="2026803" y="0"/>
                </a:lnTo>
                <a:lnTo>
                  <a:pt x="2026803" y="1175546"/>
                </a:lnTo>
                <a:lnTo>
                  <a:pt x="0" y="117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86" r="0" b="-1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2381" y="971550"/>
            <a:ext cx="3191917" cy="135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77"/>
              </a:lnSpc>
            </a:pPr>
            <a:r>
              <a:rPr lang="en-US" sz="8529" spc="57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Índice.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4521" y="3173372"/>
            <a:ext cx="3209620" cy="822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2"/>
              </a:lnSpc>
            </a:pPr>
            <a:r>
              <a:rPr lang="en-US" sz="3386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01. Roles.</a:t>
            </a:r>
          </a:p>
          <a:p>
            <a:pPr algn="l">
              <a:lnSpc>
                <a:spcPts val="5352"/>
              </a:lnSpc>
            </a:pPr>
            <a:r>
              <a:rPr lang="en-US" sz="3386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02. Contexto.</a:t>
            </a:r>
          </a:p>
          <a:p>
            <a:pPr algn="l">
              <a:lnSpc>
                <a:spcPts val="5352"/>
              </a:lnSpc>
            </a:pPr>
            <a:r>
              <a:rPr lang="en-US" sz="3386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03. Problemas.</a:t>
            </a:r>
          </a:p>
          <a:p>
            <a:pPr algn="l">
              <a:lnSpc>
                <a:spcPts val="5352"/>
              </a:lnSpc>
            </a:pPr>
            <a:r>
              <a:rPr lang="en-US" sz="3386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04. Necesidad. </a:t>
            </a:r>
          </a:p>
          <a:p>
            <a:pPr algn="l">
              <a:lnSpc>
                <a:spcPts val="5352"/>
              </a:lnSpc>
            </a:pPr>
            <a:r>
              <a:rPr lang="en-US" sz="3386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05. Solución. </a:t>
            </a:r>
          </a:p>
          <a:p>
            <a:pPr algn="l">
              <a:lnSpc>
                <a:spcPts val="5352"/>
              </a:lnSpc>
            </a:pPr>
            <a:r>
              <a:rPr lang="en-US" sz="3386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06. Objetivo del proyecto.</a:t>
            </a:r>
          </a:p>
          <a:p>
            <a:pPr algn="l">
              <a:lnSpc>
                <a:spcPts val="5352"/>
              </a:lnSpc>
            </a:pPr>
          </a:p>
          <a:p>
            <a:pPr algn="l">
              <a:lnSpc>
                <a:spcPts val="5352"/>
              </a:lnSpc>
            </a:pPr>
          </a:p>
          <a:p>
            <a:pPr algn="l">
              <a:lnSpc>
                <a:spcPts val="5431"/>
              </a:lnSpc>
            </a:pPr>
            <a:r>
              <a:rPr lang="en-US" sz="343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  <a:p>
            <a:pPr algn="l">
              <a:lnSpc>
                <a:spcPts val="5431"/>
              </a:lnSpc>
            </a:pPr>
          </a:p>
          <a:p>
            <a:pPr algn="l">
              <a:lnSpc>
                <a:spcPts val="543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246254" y="3173372"/>
            <a:ext cx="4440546" cy="537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07. Ejemplo.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08. Arquitectura.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09. Matriz de Riesgos</a:t>
            </a:r>
          </a:p>
          <a:p>
            <a:pPr algn="l" marL="731901" indent="-365950" lvl="1">
              <a:lnSpc>
                <a:spcPts val="5356"/>
              </a:lnSpc>
              <a:buAutoNum type="arabicPeriod" startAt="1"/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Metodología.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11. Cronograma.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12. Road Map.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13. Conclusión.</a:t>
            </a:r>
          </a:p>
          <a:p>
            <a:pPr algn="l">
              <a:lnSpc>
                <a:spcPts val="535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3334887">
            <a:off x="6580447" y="-2296051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2"/>
                </a:lnTo>
                <a:lnTo>
                  <a:pt x="0" y="4592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0"/>
            <a:ext cx="6902614" cy="9938591"/>
          </a:xfrm>
          <a:custGeom>
            <a:avLst/>
            <a:gdLst/>
            <a:ahLst/>
            <a:cxnLst/>
            <a:rect r="r" b="b" t="t" l="l"/>
            <a:pathLst>
              <a:path h="9938591" w="6902614">
                <a:moveTo>
                  <a:pt x="0" y="0"/>
                </a:moveTo>
                <a:lnTo>
                  <a:pt x="6902614" y="0"/>
                </a:lnTo>
                <a:lnTo>
                  <a:pt x="6902614" y="9938591"/>
                </a:lnTo>
                <a:lnTo>
                  <a:pt x="0" y="993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089" r="0" b="-208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30912">
            <a:off x="-2643190" y="-3045669"/>
            <a:ext cx="16931400" cy="18331240"/>
          </a:xfrm>
          <a:custGeom>
            <a:avLst/>
            <a:gdLst/>
            <a:ahLst/>
            <a:cxnLst/>
            <a:rect r="r" b="b" t="t" l="l"/>
            <a:pathLst>
              <a:path h="18331240" w="16931400">
                <a:moveTo>
                  <a:pt x="0" y="0"/>
                </a:moveTo>
                <a:lnTo>
                  <a:pt x="16931400" y="0"/>
                </a:lnTo>
                <a:lnTo>
                  <a:pt x="16931400" y="18331240"/>
                </a:lnTo>
                <a:lnTo>
                  <a:pt x="0" y="18331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52" t="0" r="-115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6063" y="3088388"/>
            <a:ext cx="10097604" cy="114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Scrum Master ( Diseño y desarrollo de software (frontend/backend).)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6063" y="2018926"/>
            <a:ext cx="10097604" cy="109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6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01. Juan Araneda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6063" y="5466185"/>
            <a:ext cx="10097604" cy="552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Integración del modelo de IA al sistema y bases de datos.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6063" y="4395118"/>
            <a:ext cx="10097604" cy="109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6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02. Pedro Guzman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0027" y="7720158"/>
            <a:ext cx="10097604" cy="114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0"/>
              </a:lnSpc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Desarrollo, pruebas y validación del modelo CNN y documentación.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6063" y="6649091"/>
            <a:ext cx="10097604" cy="109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6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03. Ana González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3334887">
            <a:off x="9349276" y="-2089845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337631" y="765017"/>
            <a:ext cx="7093353" cy="7093353"/>
            <a:chOff x="0" y="0"/>
            <a:chExt cx="9457804" cy="94578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57817" cy="9457817"/>
            </a:xfrm>
            <a:custGeom>
              <a:avLst/>
              <a:gdLst/>
              <a:ahLst/>
              <a:cxnLst/>
              <a:rect r="r" b="b" t="t" l="l"/>
              <a:pathLst>
                <a:path h="9457817" w="9457817">
                  <a:moveTo>
                    <a:pt x="0" y="0"/>
                  </a:moveTo>
                  <a:lnTo>
                    <a:pt x="9457817" y="0"/>
                  </a:lnTo>
                  <a:lnTo>
                    <a:pt x="9457817" y="9457817"/>
                  </a:lnTo>
                  <a:lnTo>
                    <a:pt x="0" y="945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122523" y="91907"/>
            <a:ext cx="2289274" cy="135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Roles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799836">
            <a:off x="5575065" y="-3981968"/>
            <a:ext cx="16857228" cy="18250936"/>
          </a:xfrm>
          <a:custGeom>
            <a:avLst/>
            <a:gdLst/>
            <a:ahLst/>
            <a:cxnLst/>
            <a:rect r="r" b="b" t="t" l="l"/>
            <a:pathLst>
              <a:path h="18250936" w="16857228">
                <a:moveTo>
                  <a:pt x="0" y="0"/>
                </a:moveTo>
                <a:lnTo>
                  <a:pt x="16857228" y="0"/>
                </a:lnTo>
                <a:lnTo>
                  <a:pt x="16857228" y="18250936"/>
                </a:lnTo>
                <a:lnTo>
                  <a:pt x="0" y="18250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40" t="0" r="-11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-1371156" y="-1951470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67243" y="3803490"/>
            <a:ext cx="7800259" cy="301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9"/>
              </a:lnSpc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 diagnóstico temprano de enfermedades es clave para salvar vidas. La Inteligencia Artificial aplicada a imágenes médicas permite apoyar a los médicos en la detección rápida y confiable.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72256" y="1295438"/>
            <a:ext cx="3928021" cy="135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6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Contexto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404609">
            <a:off x="16135055" y="7751933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709506"/>
            <a:ext cx="8867988" cy="8867988"/>
            <a:chOff x="0" y="0"/>
            <a:chExt cx="11823984" cy="118239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23954" cy="11823954"/>
            </a:xfrm>
            <a:custGeom>
              <a:avLst/>
              <a:gdLst/>
              <a:ahLst/>
              <a:cxnLst/>
              <a:rect r="r" b="b" t="t" l="l"/>
              <a:pathLst>
                <a:path h="11823954" w="11823954">
                  <a:moveTo>
                    <a:pt x="0" y="0"/>
                  </a:moveTo>
                  <a:lnTo>
                    <a:pt x="11823954" y="0"/>
                  </a:lnTo>
                  <a:lnTo>
                    <a:pt x="11823954" y="11823954"/>
                  </a:lnTo>
                  <a:lnTo>
                    <a:pt x="0" y="11823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6410082">
            <a:off x="-3605496" y="-13167"/>
            <a:ext cx="14301857" cy="11544731"/>
          </a:xfrm>
          <a:custGeom>
            <a:avLst/>
            <a:gdLst/>
            <a:ahLst/>
            <a:cxnLst/>
            <a:rect r="r" b="b" t="t" l="l"/>
            <a:pathLst>
              <a:path h="11544731" w="14301857">
                <a:moveTo>
                  <a:pt x="0" y="0"/>
                </a:moveTo>
                <a:lnTo>
                  <a:pt x="14301857" y="0"/>
                </a:lnTo>
                <a:lnTo>
                  <a:pt x="14301857" y="11544731"/>
                </a:lnTo>
                <a:lnTo>
                  <a:pt x="0" y="11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" r="0" b="-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-447261" y="-1382905"/>
            <a:ext cx="2951922" cy="4114800"/>
          </a:xfrm>
          <a:custGeom>
            <a:avLst/>
            <a:gdLst/>
            <a:ahLst/>
            <a:cxnLst/>
            <a:rect r="r" b="b" t="t" l="l"/>
            <a:pathLst>
              <a:path h="4114800" w="2951922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01" r="0" b="-1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59743">
            <a:off x="14697795" y="-7478886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59" t="0" r="-115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515713">
            <a:off x="16065955" y="7329926"/>
            <a:ext cx="2951922" cy="4114800"/>
          </a:xfrm>
          <a:custGeom>
            <a:avLst/>
            <a:gdLst/>
            <a:ahLst/>
            <a:cxnLst/>
            <a:rect r="r" b="b" t="t" l="l"/>
            <a:pathLst>
              <a:path h="4114800" w="2951922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01" r="0" b="-10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09212" y="2562142"/>
            <a:ext cx="6967898" cy="140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9"/>
              </a:lnSpc>
            </a:pPr>
            <a:r>
              <a:rPr lang="en-US" sz="853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Problemas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2806" y="4602566"/>
            <a:ext cx="7527639" cy="35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484" indent="-224828" lvl="2">
              <a:lnSpc>
                <a:spcPts val="4661"/>
              </a:lnSpc>
              <a:buFont typeface="Arial"/>
              <a:buChar char="⚬"/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Dificultad en diagnósticos rápidos y precisos.</a:t>
            </a:r>
          </a:p>
          <a:p>
            <a:pPr algn="l" marL="674484" indent="-224828" lvl="2">
              <a:lnSpc>
                <a:spcPts val="4661"/>
              </a:lnSpc>
              <a:buFont typeface="Arial"/>
              <a:buChar char="⚬"/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Sobrecarga de exámenes por analizar.</a:t>
            </a:r>
          </a:p>
          <a:p>
            <a:pPr algn="l" marL="674484" indent="-224828" lvl="2">
              <a:lnSpc>
                <a:spcPts val="4661"/>
              </a:lnSpc>
              <a:buFont typeface="Arial"/>
              <a:buChar char="⚬"/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Casos con patologías atípicas o poco visibles en imágenes. </a:t>
            </a:r>
          </a:p>
          <a:p>
            <a:pPr algn="l" marL="674484" indent="-224828" lvl="2">
              <a:lnSpc>
                <a:spcPts val="4661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603444"/>
            <a:ext cx="8379244" cy="8379244"/>
            <a:chOff x="0" y="0"/>
            <a:chExt cx="11172325" cy="111723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72317" cy="11172317"/>
            </a:xfrm>
            <a:custGeom>
              <a:avLst/>
              <a:gdLst/>
              <a:ahLst/>
              <a:cxnLst/>
              <a:rect r="r" b="b" t="t" l="l"/>
              <a:pathLst>
                <a:path h="11172317" w="11172317">
                  <a:moveTo>
                    <a:pt x="0" y="0"/>
                  </a:moveTo>
                  <a:lnTo>
                    <a:pt x="11172317" y="0"/>
                  </a:lnTo>
                  <a:lnTo>
                    <a:pt x="11172317" y="11172317"/>
                  </a:lnTo>
                  <a:lnTo>
                    <a:pt x="0" y="1117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5091044" y="-4242622"/>
            <a:ext cx="14351641" cy="15538194"/>
          </a:xfrm>
          <a:custGeom>
            <a:avLst/>
            <a:gdLst/>
            <a:ahLst/>
            <a:cxnLst/>
            <a:rect r="r" b="b" t="t" l="l"/>
            <a:pathLst>
              <a:path h="15538194" w="14351641">
                <a:moveTo>
                  <a:pt x="0" y="0"/>
                </a:moveTo>
                <a:lnTo>
                  <a:pt x="14351640" y="0"/>
                </a:lnTo>
                <a:lnTo>
                  <a:pt x="14351640" y="15538194"/>
                </a:lnTo>
                <a:lnTo>
                  <a:pt x="0" y="15538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48" t="0" r="-114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527260">
            <a:off x="-640265" y="9105626"/>
            <a:ext cx="2530254" cy="1467547"/>
          </a:xfrm>
          <a:custGeom>
            <a:avLst/>
            <a:gdLst/>
            <a:ahLst/>
            <a:cxnLst/>
            <a:rect r="r" b="b" t="t" l="l"/>
            <a:pathLst>
              <a:path h="1467547" w="2530254">
                <a:moveTo>
                  <a:pt x="0" y="0"/>
                </a:moveTo>
                <a:lnTo>
                  <a:pt x="2530254" y="0"/>
                </a:lnTo>
                <a:lnTo>
                  <a:pt x="2530254" y="1467547"/>
                </a:lnTo>
                <a:lnTo>
                  <a:pt x="0" y="146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33" r="0" b="-2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04609">
            <a:off x="-618467" y="-173843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30259" y="8046637"/>
            <a:ext cx="2058928" cy="2059787"/>
          </a:xfrm>
          <a:custGeom>
            <a:avLst/>
            <a:gdLst/>
            <a:ahLst/>
            <a:cxnLst/>
            <a:rect r="r" b="b" t="t" l="l"/>
            <a:pathLst>
              <a:path h="2059787" w="2058928">
                <a:moveTo>
                  <a:pt x="0" y="0"/>
                </a:moveTo>
                <a:lnTo>
                  <a:pt x="2058928" y="0"/>
                </a:lnTo>
                <a:lnTo>
                  <a:pt x="2058928" y="2059787"/>
                </a:lnTo>
                <a:lnTo>
                  <a:pt x="0" y="20597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0" t="0" r="-2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2273" y="-820233"/>
            <a:ext cx="7589202" cy="11383803"/>
            <a:chOff x="0" y="0"/>
            <a:chExt cx="10118936" cy="151784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18979" cy="15178405"/>
            </a:xfrm>
            <a:custGeom>
              <a:avLst/>
              <a:gdLst/>
              <a:ahLst/>
              <a:cxnLst/>
              <a:rect r="r" b="b" t="t" l="l"/>
              <a:pathLst>
                <a:path h="15178405" w="10118979">
                  <a:moveTo>
                    <a:pt x="0" y="0"/>
                  </a:moveTo>
                  <a:lnTo>
                    <a:pt x="10118979" y="0"/>
                  </a:lnTo>
                  <a:lnTo>
                    <a:pt x="10118979" y="15178405"/>
                  </a:lnTo>
                  <a:lnTo>
                    <a:pt x="0" y="15178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563266" y="5497370"/>
            <a:ext cx="8530778" cy="232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2"/>
              </a:lnSpc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“Diagnostica Doc: una plataforma de IA con redes neuronales convolucionales (CNN) que analiza imágenes médicas y entrega sugerencias de diagnóstico con un porcentaje de confianza.”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54125" y="4164672"/>
            <a:ext cx="3825478" cy="135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Solución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2882" y="1668776"/>
            <a:ext cx="8530778" cy="232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2"/>
              </a:lnSpc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“Los médicos necesitan herramientas que agilicen el diagnóstico y entreguen apoyo confiable, manteniendo la privacidad y seguridad de los datos de pacientes.”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59723" y="188108"/>
            <a:ext cx="4145905" cy="135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Necesidad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424" r="0" b="-174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88556">
            <a:off x="5506564" y="-2181187"/>
            <a:ext cx="14432921" cy="15626193"/>
          </a:xfrm>
          <a:custGeom>
            <a:avLst/>
            <a:gdLst/>
            <a:ahLst/>
            <a:cxnLst/>
            <a:rect r="r" b="b" t="t" l="l"/>
            <a:pathLst>
              <a:path h="15626193" w="14432921">
                <a:moveTo>
                  <a:pt x="0" y="0"/>
                </a:moveTo>
                <a:lnTo>
                  <a:pt x="14432921" y="0"/>
                </a:lnTo>
                <a:lnTo>
                  <a:pt x="14432921" y="15626193"/>
                </a:lnTo>
                <a:lnTo>
                  <a:pt x="0" y="1562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31" t="0" r="-11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527260">
            <a:off x="-809716" y="8775233"/>
            <a:ext cx="2530254" cy="1467547"/>
          </a:xfrm>
          <a:custGeom>
            <a:avLst/>
            <a:gdLst/>
            <a:ahLst/>
            <a:cxnLst/>
            <a:rect r="r" b="b" t="t" l="l"/>
            <a:pathLst>
              <a:path h="1467547" w="2530254">
                <a:moveTo>
                  <a:pt x="0" y="0"/>
                </a:moveTo>
                <a:lnTo>
                  <a:pt x="2530254" y="0"/>
                </a:lnTo>
                <a:lnTo>
                  <a:pt x="2530254" y="1467547"/>
                </a:lnTo>
                <a:lnTo>
                  <a:pt x="0" y="146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33" r="0" b="-2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04609">
            <a:off x="-618467" y="-173843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5716" y="4658021"/>
            <a:ext cx="8530778" cy="5628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 modelo fue entrenado Utilizando un CNN</a:t>
            </a:r>
          </a:p>
          <a:p>
            <a:pPr algn="l">
              <a:lnSpc>
                <a:spcPts val="4060"/>
              </a:lnSpc>
            </a:pP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Durante el entrenamiento, la red aprende a reconocer patrones médicos, ajustando sus parámetros para clasificar correctamente.</a:t>
            </a:r>
          </a:p>
          <a:p>
            <a:pPr algn="l">
              <a:lnSpc>
                <a:spcPts val="4060"/>
              </a:lnSpc>
            </a:pP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 entrenamiento se realiza en ciclos llamados épocas Al finalizar, el modelo es capaz de entregar: </a:t>
            </a:r>
          </a:p>
          <a:p>
            <a:pPr algn="l">
              <a:lnSpc>
                <a:spcPts val="4060"/>
              </a:lnSpc>
            </a:pP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( </a:t>
            </a:r>
            <a:r>
              <a:rPr lang="en-US" sz="2568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0.97%</a:t>
            </a: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 de precisión a 40 ÉPOCAS ) .</a:t>
            </a:r>
          </a:p>
          <a:p>
            <a:pPr algn="l">
              <a:lnSpc>
                <a:spcPts val="4060"/>
              </a:lnSpc>
            </a:pP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Esto se realiza con: </a:t>
            </a:r>
          </a:p>
          <a:p>
            <a:pPr algn="l">
              <a:lnSpc>
                <a:spcPts val="4060"/>
              </a:lnSpc>
            </a:pPr>
            <a:r>
              <a:rPr lang="en-US" sz="2568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Set de pruebas</a:t>
            </a: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( 10.000 Imágenes)</a:t>
            </a:r>
          </a:p>
          <a:p>
            <a:pPr algn="l">
              <a:lnSpc>
                <a:spcPts val="4060"/>
              </a:lnSpc>
            </a:pPr>
            <a:r>
              <a:rPr lang="en-US" sz="2568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Set de entrenamiento</a:t>
            </a: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( 7.000 )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500217" y="3976485"/>
            <a:ext cx="4814888" cy="63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59587" indent="-586529" lvl="2">
              <a:lnSpc>
                <a:spcPts val="5053"/>
              </a:lnSpc>
              <a:buFont typeface="Arial"/>
              <a:buChar char="⚬"/>
            </a:pPr>
            <a:r>
              <a:rPr lang="en-US" sz="4075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Entrenamiento.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5716" y="1788951"/>
            <a:ext cx="8530778" cy="254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Plataforma WEB Enfocado principalmente hacia médicos. </a:t>
            </a:r>
          </a:p>
          <a:p>
            <a:pPr algn="l">
              <a:lnSpc>
                <a:spcPts val="4060"/>
              </a:lnSpc>
            </a:pPr>
            <a:r>
              <a:rPr lang="en-US" sz="256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La plataforma mantiene el enfoque principal de el estudio hacia el tórax, en específico detectar la tuberculosis como primer estudio. 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4404609">
            <a:off x="15695619" y="7757150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2" r="0" b="-7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19070" y="679205"/>
            <a:ext cx="6160804" cy="9241206"/>
            <a:chOff x="0" y="0"/>
            <a:chExt cx="9128805" cy="136932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28760" cy="13693267"/>
            </a:xfrm>
            <a:custGeom>
              <a:avLst/>
              <a:gdLst/>
              <a:ahLst/>
              <a:cxnLst/>
              <a:rect r="r" b="b" t="t" l="l"/>
              <a:pathLst>
                <a:path h="13693267" w="9128760">
                  <a:moveTo>
                    <a:pt x="0" y="0"/>
                  </a:moveTo>
                  <a:lnTo>
                    <a:pt x="9128760" y="0"/>
                  </a:lnTo>
                  <a:lnTo>
                    <a:pt x="9128760" y="13693267"/>
                  </a:lnTo>
                  <a:lnTo>
                    <a:pt x="0" y="13693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495974" y="108259"/>
            <a:ext cx="9250263" cy="135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7"/>
              </a:lnSpc>
            </a:pPr>
            <a:r>
              <a:rPr lang="en-US" sz="852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Objetivo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4959">
            <a:off x="-124309" y="-224387"/>
            <a:ext cx="18536618" cy="10735775"/>
            <a:chOff x="0" y="0"/>
            <a:chExt cx="24715491" cy="143143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15470" cy="14314424"/>
            </a:xfrm>
            <a:custGeom>
              <a:avLst/>
              <a:gdLst/>
              <a:ahLst/>
              <a:cxnLst/>
              <a:rect r="r" b="b" t="t" l="l"/>
              <a:pathLst>
                <a:path h="14314424" w="24715470">
                  <a:moveTo>
                    <a:pt x="338963" y="0"/>
                  </a:moveTo>
                  <a:lnTo>
                    <a:pt x="24715470" y="602615"/>
                  </a:lnTo>
                  <a:lnTo>
                    <a:pt x="24376507" y="14314424"/>
                  </a:lnTo>
                  <a:lnTo>
                    <a:pt x="0" y="13711810"/>
                  </a:lnTo>
                  <a:lnTo>
                    <a:pt x="338963" y="0"/>
                  </a:lnTo>
                  <a:close/>
                </a:path>
              </a:pathLst>
            </a:custGeom>
            <a:blipFill>
              <a:blip r:embed="rId2"/>
              <a:stretch>
                <a:fillRect l="0" t="-15179" r="0" b="-1517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2059743">
            <a:off x="-5968466" y="-6302716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59" t="0" r="-115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-618467" y="-173843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59743">
            <a:off x="11269677" y="3972375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59" t="0" r="-115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404609">
            <a:off x="15029117" y="7354293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2" r="0" b="-7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6636" y="0"/>
            <a:ext cx="15339649" cy="10737754"/>
            <a:chOff x="0" y="0"/>
            <a:chExt cx="20452865" cy="143170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52842" cy="14316963"/>
            </a:xfrm>
            <a:custGeom>
              <a:avLst/>
              <a:gdLst/>
              <a:ahLst/>
              <a:cxnLst/>
              <a:rect r="r" b="b" t="t" l="l"/>
              <a:pathLst>
                <a:path h="14316963" w="20452842">
                  <a:moveTo>
                    <a:pt x="0" y="0"/>
                  </a:moveTo>
                  <a:lnTo>
                    <a:pt x="20452842" y="0"/>
                  </a:lnTo>
                  <a:lnTo>
                    <a:pt x="20452842" y="14316963"/>
                  </a:lnTo>
                  <a:lnTo>
                    <a:pt x="0" y="14316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" t="0" r="-1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106557" y="4919773"/>
            <a:ext cx="4585369" cy="4585369"/>
          </a:xfrm>
          <a:custGeom>
            <a:avLst/>
            <a:gdLst/>
            <a:ahLst/>
            <a:cxnLst/>
            <a:rect r="r" b="b" t="t" l="l"/>
            <a:pathLst>
              <a:path h="4585369" w="4585369">
                <a:moveTo>
                  <a:pt x="0" y="0"/>
                </a:moveTo>
                <a:lnTo>
                  <a:pt x="4585369" y="0"/>
                </a:lnTo>
                <a:lnTo>
                  <a:pt x="4585369" y="4585369"/>
                </a:lnTo>
                <a:lnTo>
                  <a:pt x="0" y="4585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66858">
            <a:off x="80313" y="-1323098"/>
            <a:ext cx="12839835" cy="13901396"/>
          </a:xfrm>
          <a:custGeom>
            <a:avLst/>
            <a:gdLst/>
            <a:ahLst/>
            <a:cxnLst/>
            <a:rect r="r" b="b" t="t" l="l"/>
            <a:pathLst>
              <a:path h="13901396" w="12839835">
                <a:moveTo>
                  <a:pt x="0" y="0"/>
                </a:moveTo>
                <a:lnTo>
                  <a:pt x="12839835" y="0"/>
                </a:lnTo>
                <a:lnTo>
                  <a:pt x="12839835" y="13901396"/>
                </a:lnTo>
                <a:lnTo>
                  <a:pt x="0" y="13901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30" t="0" r="-113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810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424" r="0" b="-17424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61653" y="1450116"/>
            <a:ext cx="10515600" cy="3098353"/>
            <a:chOff x="0" y="0"/>
            <a:chExt cx="14020800" cy="41311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20800" cy="4131183"/>
            </a:xfrm>
            <a:custGeom>
              <a:avLst/>
              <a:gdLst/>
              <a:ahLst/>
              <a:cxnLst/>
              <a:rect r="r" b="b" t="t" l="l"/>
              <a:pathLst>
                <a:path h="4131183" w="14020800">
                  <a:moveTo>
                    <a:pt x="0" y="0"/>
                  </a:moveTo>
                  <a:lnTo>
                    <a:pt x="14020800" y="0"/>
                  </a:lnTo>
                  <a:lnTo>
                    <a:pt x="14020800" y="4131183"/>
                  </a:lnTo>
                  <a:lnTo>
                    <a:pt x="0" y="4131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320" t="0" r="-26320" b="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119911" y="93349"/>
            <a:ext cx="8048179" cy="1356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9"/>
              </a:lnSpc>
            </a:pPr>
            <a:r>
              <a:rPr lang="en-US" sz="853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Matriz de Riesgos 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287543" y="2066922"/>
            <a:ext cx="9539341" cy="7924800"/>
            <a:chOff x="0" y="0"/>
            <a:chExt cx="12719121" cy="1056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19177" cy="10566400"/>
            </a:xfrm>
            <a:custGeom>
              <a:avLst/>
              <a:gdLst/>
              <a:ahLst/>
              <a:cxnLst/>
              <a:rect r="r" b="b" t="t" l="l"/>
              <a:pathLst>
                <a:path h="10566400" w="12719177">
                  <a:moveTo>
                    <a:pt x="0" y="0"/>
                  </a:moveTo>
                  <a:lnTo>
                    <a:pt x="12719177" y="0"/>
                  </a:lnTo>
                  <a:lnTo>
                    <a:pt x="12719177" y="10566400"/>
                  </a:lnTo>
                  <a:lnTo>
                    <a:pt x="0" y="1056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253" r="0" b="-525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867429" y="4277340"/>
            <a:ext cx="4632801" cy="6153150"/>
            <a:chOff x="0" y="0"/>
            <a:chExt cx="6177068" cy="8204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77026" cy="8204200"/>
            </a:xfrm>
            <a:custGeom>
              <a:avLst/>
              <a:gdLst/>
              <a:ahLst/>
              <a:cxnLst/>
              <a:rect r="r" b="b" t="t" l="l"/>
              <a:pathLst>
                <a:path h="8204200" w="6177026">
                  <a:moveTo>
                    <a:pt x="0" y="0"/>
                  </a:moveTo>
                  <a:lnTo>
                    <a:pt x="6177026" y="0"/>
                  </a:lnTo>
                  <a:lnTo>
                    <a:pt x="6177026" y="8204200"/>
                  </a:lnTo>
                  <a:lnTo>
                    <a:pt x="0" y="8204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468" r="0" b="-6468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DAG6IW4Ys-M</dc:identifier>
  <dcterms:modified xsi:type="dcterms:W3CDTF">2011-08-01T06:04:30Z</dcterms:modified>
  <cp:revision>1</cp:revision>
  <dc:title>DiagnosticaDoc.pptx</dc:title>
</cp:coreProperties>
</file>